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96" r:id="rId15"/>
    <p:sldId id="292" r:id="rId16"/>
    <p:sldId id="283" r:id="rId17"/>
    <p:sldId id="284" r:id="rId18"/>
    <p:sldId id="285" r:id="rId19"/>
    <p:sldId id="293" r:id="rId20"/>
    <p:sldId id="286" r:id="rId21"/>
    <p:sldId id="287" r:id="rId22"/>
    <p:sldId id="288" r:id="rId23"/>
    <p:sldId id="289" r:id="rId24"/>
    <p:sldId id="295" r:id="rId25"/>
    <p:sldId id="297" r:id="rId26"/>
    <p:sldId id="294" r:id="rId27"/>
    <p:sldId id="290" r:id="rId28"/>
    <p:sldId id="291" r:id="rId2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Futura Book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Futura Book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Futura Book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Futura Book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Futura Book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Futura Book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Futura Book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Futura Book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Futura Book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7DE"/>
    <a:srgbClr val="FFFFFF"/>
    <a:srgbClr val="B1E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4" autoAdjust="0"/>
    <p:restoredTop sz="89547" autoAdjust="0"/>
  </p:normalViewPr>
  <p:slideViewPr>
    <p:cSldViewPr>
      <p:cViewPr varScale="1">
        <p:scale>
          <a:sx n="79" d="100"/>
          <a:sy n="79" d="100"/>
        </p:scale>
        <p:origin x="-154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60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31BE135-8376-4F99-B6BB-5C58496FD6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82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EE6F308-DD7F-4F24-865E-7F392ED2C3A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FF06B-A42D-477E-8740-034758568CD0}" type="slidenum">
              <a:rPr lang="de-DE"/>
              <a:pPr/>
              <a:t>1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85034" cy="4605576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92163"/>
            <a:ext cx="5053012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846" y="4900508"/>
            <a:ext cx="5195227" cy="45847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65" tIns="50083" rIns="100165" bIns="50083"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83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73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28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659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45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24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30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66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76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389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0825" y="6453188"/>
            <a:ext cx="16764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fld id="{38301BB6-A493-48B1-B9AB-0DB0F89E0C50}" type="datetime1">
              <a:rPr lang="de-DE" sz="1200">
                <a:solidFill>
                  <a:srgbClr val="00337C"/>
                </a:solidFill>
              </a:rPr>
              <a:pPr eaLnBrk="0" hangingPunct="0"/>
              <a:t>16.04.2019</a:t>
            </a:fld>
            <a:endParaRPr lang="de-DE" altLang="en-US" sz="1200" dirty="0">
              <a:solidFill>
                <a:srgbClr val="00337C"/>
              </a:solidFill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7235825" y="6453188"/>
            <a:ext cx="158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sz="1200">
                <a:solidFill>
                  <a:srgbClr val="00337C"/>
                </a:solidFill>
              </a:rPr>
              <a:t>Folie </a:t>
            </a:r>
            <a:fld id="{F1EF0840-98AD-45A4-BCF8-01C386950A73}" type="slidenum">
              <a:rPr lang="de-DE" sz="1200">
                <a:solidFill>
                  <a:srgbClr val="00337C"/>
                </a:solidFill>
              </a:rPr>
              <a:pPr eaLnBrk="0" hangingPunct="0"/>
              <a:t>‹Nr.›</a:t>
            </a:fld>
            <a:endParaRPr lang="de-DE" sz="1200">
              <a:solidFill>
                <a:srgbClr val="00337C"/>
              </a:solidFill>
            </a:endParaRPr>
          </a:p>
        </p:txBody>
      </p:sp>
      <p:grpSp>
        <p:nvGrpSpPr>
          <p:cNvPr id="1045" name="Group 21"/>
          <p:cNvGrpSpPr>
            <a:grpSpLocks noChangeAspect="1"/>
          </p:cNvGrpSpPr>
          <p:nvPr userDrawn="1"/>
        </p:nvGrpSpPr>
        <p:grpSpPr bwMode="auto">
          <a:xfrm>
            <a:off x="3132138" y="1844675"/>
            <a:ext cx="2997200" cy="2997200"/>
            <a:chOff x="1973" y="1162"/>
            <a:chExt cx="1888" cy="1888"/>
          </a:xfrm>
        </p:grpSpPr>
        <p:sp>
          <p:nvSpPr>
            <p:cNvPr id="1044" name="AutoShape 20"/>
            <p:cNvSpPr>
              <a:spLocks noChangeAspect="1" noChangeArrowheads="1" noTextEdit="1"/>
            </p:cNvSpPr>
            <p:nvPr userDrawn="1"/>
          </p:nvSpPr>
          <p:spPr bwMode="auto">
            <a:xfrm>
              <a:off x="1973" y="1162"/>
              <a:ext cx="1888" cy="1888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1973" y="1162"/>
              <a:ext cx="1888" cy="1888"/>
            </a:xfrm>
            <a:prstGeom prst="rect">
              <a:avLst/>
            </a:prstGeom>
            <a:solidFill>
              <a:srgbClr val="B5DEC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auto">
            <a:xfrm>
              <a:off x="2205" y="2058"/>
              <a:ext cx="112" cy="120"/>
            </a:xfrm>
            <a:custGeom>
              <a:avLst/>
              <a:gdLst>
                <a:gd name="T0" fmla="*/ 0 w 112"/>
                <a:gd name="T1" fmla="*/ 56 h 120"/>
                <a:gd name="T2" fmla="*/ 64 w 112"/>
                <a:gd name="T3" fmla="*/ 0 h 120"/>
                <a:gd name="T4" fmla="*/ 112 w 112"/>
                <a:gd name="T5" fmla="*/ 72 h 120"/>
                <a:gd name="T6" fmla="*/ 48 w 112"/>
                <a:gd name="T7" fmla="*/ 120 h 120"/>
                <a:gd name="T8" fmla="*/ 0 w 112"/>
                <a:gd name="T9" fmla="*/ 5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20">
                  <a:moveTo>
                    <a:pt x="0" y="56"/>
                  </a:moveTo>
                  <a:lnTo>
                    <a:pt x="64" y="0"/>
                  </a:lnTo>
                  <a:lnTo>
                    <a:pt x="112" y="72"/>
                  </a:lnTo>
                  <a:lnTo>
                    <a:pt x="48" y="12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>
              <a:off x="2269" y="2010"/>
              <a:ext cx="112" cy="120"/>
            </a:xfrm>
            <a:custGeom>
              <a:avLst/>
              <a:gdLst>
                <a:gd name="T0" fmla="*/ 0 w 112"/>
                <a:gd name="T1" fmla="*/ 48 h 120"/>
                <a:gd name="T2" fmla="*/ 80 w 112"/>
                <a:gd name="T3" fmla="*/ 0 h 120"/>
                <a:gd name="T4" fmla="*/ 112 w 112"/>
                <a:gd name="T5" fmla="*/ 72 h 120"/>
                <a:gd name="T6" fmla="*/ 48 w 112"/>
                <a:gd name="T7" fmla="*/ 120 h 120"/>
                <a:gd name="T8" fmla="*/ 0 w 112"/>
                <a:gd name="T9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20">
                  <a:moveTo>
                    <a:pt x="0" y="48"/>
                  </a:moveTo>
                  <a:lnTo>
                    <a:pt x="80" y="0"/>
                  </a:lnTo>
                  <a:lnTo>
                    <a:pt x="112" y="72"/>
                  </a:lnTo>
                  <a:lnTo>
                    <a:pt x="48" y="12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auto">
            <a:xfrm>
              <a:off x="2349" y="1978"/>
              <a:ext cx="112" cy="104"/>
            </a:xfrm>
            <a:custGeom>
              <a:avLst/>
              <a:gdLst>
                <a:gd name="T0" fmla="*/ 0 w 112"/>
                <a:gd name="T1" fmla="*/ 32 h 104"/>
                <a:gd name="T2" fmla="*/ 96 w 112"/>
                <a:gd name="T3" fmla="*/ 0 h 104"/>
                <a:gd name="T4" fmla="*/ 112 w 112"/>
                <a:gd name="T5" fmla="*/ 80 h 104"/>
                <a:gd name="T6" fmla="*/ 32 w 112"/>
                <a:gd name="T7" fmla="*/ 104 h 104"/>
                <a:gd name="T8" fmla="*/ 0 w 112"/>
                <a:gd name="T9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4">
                  <a:moveTo>
                    <a:pt x="0" y="32"/>
                  </a:moveTo>
                  <a:lnTo>
                    <a:pt x="96" y="0"/>
                  </a:lnTo>
                  <a:lnTo>
                    <a:pt x="112" y="80"/>
                  </a:lnTo>
                  <a:lnTo>
                    <a:pt x="32" y="10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auto">
            <a:xfrm>
              <a:off x="2445" y="1962"/>
              <a:ext cx="104" cy="96"/>
            </a:xfrm>
            <a:custGeom>
              <a:avLst/>
              <a:gdLst>
                <a:gd name="T0" fmla="*/ 0 w 104"/>
                <a:gd name="T1" fmla="*/ 16 h 96"/>
                <a:gd name="T2" fmla="*/ 88 w 104"/>
                <a:gd name="T3" fmla="*/ 0 h 96"/>
                <a:gd name="T4" fmla="*/ 104 w 104"/>
                <a:gd name="T5" fmla="*/ 80 h 96"/>
                <a:gd name="T6" fmla="*/ 16 w 104"/>
                <a:gd name="T7" fmla="*/ 96 h 96"/>
                <a:gd name="T8" fmla="*/ 0 w 104"/>
                <a:gd name="T9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0" y="16"/>
                  </a:moveTo>
                  <a:lnTo>
                    <a:pt x="88" y="0"/>
                  </a:lnTo>
                  <a:lnTo>
                    <a:pt x="104" y="80"/>
                  </a:lnTo>
                  <a:lnTo>
                    <a:pt x="16" y="9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1" name="Freeform 27"/>
            <p:cNvSpPr>
              <a:spLocks/>
            </p:cNvSpPr>
            <p:nvPr userDrawn="1"/>
          </p:nvSpPr>
          <p:spPr bwMode="auto">
            <a:xfrm>
              <a:off x="2541" y="1962"/>
              <a:ext cx="88" cy="80"/>
            </a:xfrm>
            <a:custGeom>
              <a:avLst/>
              <a:gdLst>
                <a:gd name="T0" fmla="*/ 0 w 88"/>
                <a:gd name="T1" fmla="*/ 0 h 80"/>
                <a:gd name="T2" fmla="*/ 88 w 88"/>
                <a:gd name="T3" fmla="*/ 0 h 80"/>
                <a:gd name="T4" fmla="*/ 80 w 88"/>
                <a:gd name="T5" fmla="*/ 80 h 80"/>
                <a:gd name="T6" fmla="*/ 0 w 88"/>
                <a:gd name="T7" fmla="*/ 80 h 80"/>
                <a:gd name="T8" fmla="*/ 0 w 8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0" y="0"/>
                  </a:moveTo>
                  <a:lnTo>
                    <a:pt x="88" y="0"/>
                  </a:lnTo>
                  <a:lnTo>
                    <a:pt x="80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auto">
            <a:xfrm>
              <a:off x="2621" y="1962"/>
              <a:ext cx="104" cy="104"/>
            </a:xfrm>
            <a:custGeom>
              <a:avLst/>
              <a:gdLst>
                <a:gd name="T0" fmla="*/ 8 w 104"/>
                <a:gd name="T1" fmla="*/ 0 h 104"/>
                <a:gd name="T2" fmla="*/ 104 w 104"/>
                <a:gd name="T3" fmla="*/ 32 h 104"/>
                <a:gd name="T4" fmla="*/ 72 w 104"/>
                <a:gd name="T5" fmla="*/ 104 h 104"/>
                <a:gd name="T6" fmla="*/ 0 w 104"/>
                <a:gd name="T7" fmla="*/ 80 h 104"/>
                <a:gd name="T8" fmla="*/ 8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8" y="0"/>
                  </a:moveTo>
                  <a:lnTo>
                    <a:pt x="104" y="32"/>
                  </a:lnTo>
                  <a:lnTo>
                    <a:pt x="72" y="104"/>
                  </a:lnTo>
                  <a:lnTo>
                    <a:pt x="0" y="8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3" name="Freeform 29"/>
            <p:cNvSpPr>
              <a:spLocks/>
            </p:cNvSpPr>
            <p:nvPr userDrawn="1"/>
          </p:nvSpPr>
          <p:spPr bwMode="auto">
            <a:xfrm>
              <a:off x="2693" y="1994"/>
              <a:ext cx="192" cy="152"/>
            </a:xfrm>
            <a:custGeom>
              <a:avLst/>
              <a:gdLst>
                <a:gd name="T0" fmla="*/ 32 w 192"/>
                <a:gd name="T1" fmla="*/ 0 h 152"/>
                <a:gd name="T2" fmla="*/ 192 w 192"/>
                <a:gd name="T3" fmla="*/ 72 h 152"/>
                <a:gd name="T4" fmla="*/ 160 w 192"/>
                <a:gd name="T5" fmla="*/ 152 h 152"/>
                <a:gd name="T6" fmla="*/ 0 w 192"/>
                <a:gd name="T7" fmla="*/ 72 h 152"/>
                <a:gd name="T8" fmla="*/ 32 w 192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52">
                  <a:moveTo>
                    <a:pt x="32" y="0"/>
                  </a:moveTo>
                  <a:lnTo>
                    <a:pt x="192" y="72"/>
                  </a:lnTo>
                  <a:lnTo>
                    <a:pt x="160" y="152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auto">
            <a:xfrm>
              <a:off x="2533" y="1962"/>
              <a:ext cx="16" cy="80"/>
            </a:xfrm>
            <a:custGeom>
              <a:avLst/>
              <a:gdLst>
                <a:gd name="T0" fmla="*/ 0 w 16"/>
                <a:gd name="T1" fmla="*/ 0 h 80"/>
                <a:gd name="T2" fmla="*/ 8 w 16"/>
                <a:gd name="T3" fmla="*/ 0 h 80"/>
                <a:gd name="T4" fmla="*/ 16 w 16"/>
                <a:gd name="T5" fmla="*/ 80 h 80"/>
                <a:gd name="T6" fmla="*/ 8 w 16"/>
                <a:gd name="T7" fmla="*/ 80 h 80"/>
                <a:gd name="T8" fmla="*/ 0 w 1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0">
                  <a:moveTo>
                    <a:pt x="0" y="0"/>
                  </a:moveTo>
                  <a:lnTo>
                    <a:pt x="8" y="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5" name="Freeform 31"/>
            <p:cNvSpPr>
              <a:spLocks/>
            </p:cNvSpPr>
            <p:nvPr userDrawn="1"/>
          </p:nvSpPr>
          <p:spPr bwMode="auto">
            <a:xfrm>
              <a:off x="2853" y="2066"/>
              <a:ext cx="216" cy="168"/>
            </a:xfrm>
            <a:custGeom>
              <a:avLst/>
              <a:gdLst>
                <a:gd name="T0" fmla="*/ 32 w 216"/>
                <a:gd name="T1" fmla="*/ 0 h 168"/>
                <a:gd name="T2" fmla="*/ 216 w 216"/>
                <a:gd name="T3" fmla="*/ 96 h 168"/>
                <a:gd name="T4" fmla="*/ 184 w 216"/>
                <a:gd name="T5" fmla="*/ 168 h 168"/>
                <a:gd name="T6" fmla="*/ 0 w 216"/>
                <a:gd name="T7" fmla="*/ 80 h 168"/>
                <a:gd name="T8" fmla="*/ 32 w 216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68">
                  <a:moveTo>
                    <a:pt x="32" y="0"/>
                  </a:moveTo>
                  <a:lnTo>
                    <a:pt x="216" y="96"/>
                  </a:lnTo>
                  <a:lnTo>
                    <a:pt x="184" y="168"/>
                  </a:lnTo>
                  <a:lnTo>
                    <a:pt x="0" y="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6" name="Freeform 32"/>
            <p:cNvSpPr>
              <a:spLocks/>
            </p:cNvSpPr>
            <p:nvPr userDrawn="1"/>
          </p:nvSpPr>
          <p:spPr bwMode="auto">
            <a:xfrm>
              <a:off x="3037" y="2162"/>
              <a:ext cx="120" cy="104"/>
            </a:xfrm>
            <a:custGeom>
              <a:avLst/>
              <a:gdLst>
                <a:gd name="T0" fmla="*/ 32 w 120"/>
                <a:gd name="T1" fmla="*/ 0 h 104"/>
                <a:gd name="T2" fmla="*/ 120 w 120"/>
                <a:gd name="T3" fmla="*/ 24 h 104"/>
                <a:gd name="T4" fmla="*/ 104 w 120"/>
                <a:gd name="T5" fmla="*/ 104 h 104"/>
                <a:gd name="T6" fmla="*/ 0 w 120"/>
                <a:gd name="T7" fmla="*/ 72 h 104"/>
                <a:gd name="T8" fmla="*/ 32 w 120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4">
                  <a:moveTo>
                    <a:pt x="32" y="0"/>
                  </a:moveTo>
                  <a:lnTo>
                    <a:pt x="120" y="24"/>
                  </a:lnTo>
                  <a:lnTo>
                    <a:pt x="104" y="104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7" name="Freeform 33"/>
            <p:cNvSpPr>
              <a:spLocks/>
            </p:cNvSpPr>
            <p:nvPr userDrawn="1"/>
          </p:nvSpPr>
          <p:spPr bwMode="auto">
            <a:xfrm>
              <a:off x="3141" y="2186"/>
              <a:ext cx="112" cy="88"/>
            </a:xfrm>
            <a:custGeom>
              <a:avLst/>
              <a:gdLst>
                <a:gd name="T0" fmla="*/ 16 w 112"/>
                <a:gd name="T1" fmla="*/ 0 h 88"/>
                <a:gd name="T2" fmla="*/ 112 w 112"/>
                <a:gd name="T3" fmla="*/ 8 h 88"/>
                <a:gd name="T4" fmla="*/ 104 w 112"/>
                <a:gd name="T5" fmla="*/ 88 h 88"/>
                <a:gd name="T6" fmla="*/ 0 w 112"/>
                <a:gd name="T7" fmla="*/ 80 h 88"/>
                <a:gd name="T8" fmla="*/ 16 w 11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8">
                  <a:moveTo>
                    <a:pt x="16" y="0"/>
                  </a:moveTo>
                  <a:lnTo>
                    <a:pt x="112" y="8"/>
                  </a:lnTo>
                  <a:lnTo>
                    <a:pt x="104" y="88"/>
                  </a:lnTo>
                  <a:lnTo>
                    <a:pt x="0" y="8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2853" y="2066"/>
              <a:ext cx="32" cy="80"/>
            </a:xfrm>
            <a:custGeom>
              <a:avLst/>
              <a:gdLst>
                <a:gd name="T0" fmla="*/ 32 w 32"/>
                <a:gd name="T1" fmla="*/ 0 h 80"/>
                <a:gd name="T2" fmla="*/ 32 w 32"/>
                <a:gd name="T3" fmla="*/ 0 h 80"/>
                <a:gd name="T4" fmla="*/ 0 w 32"/>
                <a:gd name="T5" fmla="*/ 80 h 80"/>
                <a:gd name="T6" fmla="*/ 0 w 32"/>
                <a:gd name="T7" fmla="*/ 80 h 80"/>
                <a:gd name="T8" fmla="*/ 32 w 32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32" y="0"/>
                  </a:moveTo>
                  <a:lnTo>
                    <a:pt x="32" y="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9" name="Freeform 35"/>
            <p:cNvSpPr>
              <a:spLocks/>
            </p:cNvSpPr>
            <p:nvPr userDrawn="1"/>
          </p:nvSpPr>
          <p:spPr bwMode="auto">
            <a:xfrm>
              <a:off x="3245" y="2170"/>
              <a:ext cx="120" cy="104"/>
            </a:xfrm>
            <a:custGeom>
              <a:avLst/>
              <a:gdLst>
                <a:gd name="T0" fmla="*/ 0 w 120"/>
                <a:gd name="T1" fmla="*/ 24 h 104"/>
                <a:gd name="T2" fmla="*/ 104 w 120"/>
                <a:gd name="T3" fmla="*/ 0 h 104"/>
                <a:gd name="T4" fmla="*/ 120 w 120"/>
                <a:gd name="T5" fmla="*/ 80 h 104"/>
                <a:gd name="T6" fmla="*/ 16 w 120"/>
                <a:gd name="T7" fmla="*/ 104 h 104"/>
                <a:gd name="T8" fmla="*/ 0 w 120"/>
                <a:gd name="T9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4">
                  <a:moveTo>
                    <a:pt x="0" y="24"/>
                  </a:moveTo>
                  <a:lnTo>
                    <a:pt x="104" y="0"/>
                  </a:lnTo>
                  <a:lnTo>
                    <a:pt x="120" y="80"/>
                  </a:lnTo>
                  <a:lnTo>
                    <a:pt x="16" y="10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0" name="Freeform 36"/>
            <p:cNvSpPr>
              <a:spLocks/>
            </p:cNvSpPr>
            <p:nvPr userDrawn="1"/>
          </p:nvSpPr>
          <p:spPr bwMode="auto">
            <a:xfrm>
              <a:off x="3349" y="2146"/>
              <a:ext cx="112" cy="104"/>
            </a:xfrm>
            <a:custGeom>
              <a:avLst/>
              <a:gdLst>
                <a:gd name="T0" fmla="*/ 0 w 112"/>
                <a:gd name="T1" fmla="*/ 24 h 104"/>
                <a:gd name="T2" fmla="*/ 80 w 112"/>
                <a:gd name="T3" fmla="*/ 0 h 104"/>
                <a:gd name="T4" fmla="*/ 112 w 112"/>
                <a:gd name="T5" fmla="*/ 72 h 104"/>
                <a:gd name="T6" fmla="*/ 16 w 112"/>
                <a:gd name="T7" fmla="*/ 104 h 104"/>
                <a:gd name="T8" fmla="*/ 0 w 112"/>
                <a:gd name="T9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4">
                  <a:moveTo>
                    <a:pt x="0" y="24"/>
                  </a:moveTo>
                  <a:lnTo>
                    <a:pt x="80" y="0"/>
                  </a:lnTo>
                  <a:lnTo>
                    <a:pt x="112" y="72"/>
                  </a:lnTo>
                  <a:lnTo>
                    <a:pt x="16" y="10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1" name="Freeform 37"/>
            <p:cNvSpPr>
              <a:spLocks/>
            </p:cNvSpPr>
            <p:nvPr userDrawn="1"/>
          </p:nvSpPr>
          <p:spPr bwMode="auto">
            <a:xfrm>
              <a:off x="3429" y="2082"/>
              <a:ext cx="128" cy="136"/>
            </a:xfrm>
            <a:custGeom>
              <a:avLst/>
              <a:gdLst>
                <a:gd name="T0" fmla="*/ 0 w 128"/>
                <a:gd name="T1" fmla="*/ 64 h 136"/>
                <a:gd name="T2" fmla="*/ 80 w 128"/>
                <a:gd name="T3" fmla="*/ 0 h 136"/>
                <a:gd name="T4" fmla="*/ 128 w 128"/>
                <a:gd name="T5" fmla="*/ 72 h 136"/>
                <a:gd name="T6" fmla="*/ 32 w 128"/>
                <a:gd name="T7" fmla="*/ 136 h 136"/>
                <a:gd name="T8" fmla="*/ 0 w 128"/>
                <a:gd name="T9" fmla="*/ 6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6">
                  <a:moveTo>
                    <a:pt x="0" y="64"/>
                  </a:moveTo>
                  <a:lnTo>
                    <a:pt x="80" y="0"/>
                  </a:lnTo>
                  <a:lnTo>
                    <a:pt x="128" y="72"/>
                  </a:lnTo>
                  <a:lnTo>
                    <a:pt x="32" y="13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2" name="Freeform 38"/>
            <p:cNvSpPr>
              <a:spLocks/>
            </p:cNvSpPr>
            <p:nvPr userDrawn="1"/>
          </p:nvSpPr>
          <p:spPr bwMode="auto">
            <a:xfrm>
              <a:off x="3509" y="2018"/>
              <a:ext cx="120" cy="136"/>
            </a:xfrm>
            <a:custGeom>
              <a:avLst/>
              <a:gdLst>
                <a:gd name="T0" fmla="*/ 0 w 120"/>
                <a:gd name="T1" fmla="*/ 64 h 136"/>
                <a:gd name="T2" fmla="*/ 64 w 120"/>
                <a:gd name="T3" fmla="*/ 0 h 136"/>
                <a:gd name="T4" fmla="*/ 120 w 120"/>
                <a:gd name="T5" fmla="*/ 56 h 136"/>
                <a:gd name="T6" fmla="*/ 48 w 120"/>
                <a:gd name="T7" fmla="*/ 136 h 136"/>
                <a:gd name="T8" fmla="*/ 0 w 120"/>
                <a:gd name="T9" fmla="*/ 6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36">
                  <a:moveTo>
                    <a:pt x="0" y="64"/>
                  </a:moveTo>
                  <a:lnTo>
                    <a:pt x="64" y="0"/>
                  </a:lnTo>
                  <a:lnTo>
                    <a:pt x="120" y="56"/>
                  </a:lnTo>
                  <a:lnTo>
                    <a:pt x="48" y="13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3" name="Freeform 39"/>
            <p:cNvSpPr>
              <a:spLocks/>
            </p:cNvSpPr>
            <p:nvPr userDrawn="1"/>
          </p:nvSpPr>
          <p:spPr bwMode="auto">
            <a:xfrm>
              <a:off x="3245" y="2274"/>
              <a:ext cx="16" cy="1"/>
            </a:xfrm>
            <a:custGeom>
              <a:avLst/>
              <a:gdLst>
                <a:gd name="T0" fmla="*/ 0 w 16"/>
                <a:gd name="T1" fmla="*/ 16 w 16"/>
                <a:gd name="T2" fmla="*/ 8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4" name="Freeform 40"/>
            <p:cNvSpPr>
              <a:spLocks/>
            </p:cNvSpPr>
            <p:nvPr userDrawn="1"/>
          </p:nvSpPr>
          <p:spPr bwMode="auto">
            <a:xfrm>
              <a:off x="3245" y="2194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8 w 16"/>
                <a:gd name="T5" fmla="*/ 0 h 80"/>
                <a:gd name="T6" fmla="*/ 0 w 16"/>
                <a:gd name="T7" fmla="*/ 0 h 80"/>
                <a:gd name="T8" fmla="*/ 0 w 16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" name="Freeform 41"/>
            <p:cNvSpPr>
              <a:spLocks/>
            </p:cNvSpPr>
            <p:nvPr userDrawn="1"/>
          </p:nvSpPr>
          <p:spPr bwMode="auto">
            <a:xfrm>
              <a:off x="2197" y="1482"/>
              <a:ext cx="280" cy="272"/>
            </a:xfrm>
            <a:custGeom>
              <a:avLst/>
              <a:gdLst>
                <a:gd name="T0" fmla="*/ 0 w 280"/>
                <a:gd name="T1" fmla="*/ 216 h 272"/>
                <a:gd name="T2" fmla="*/ 56 w 280"/>
                <a:gd name="T3" fmla="*/ 272 h 272"/>
                <a:gd name="T4" fmla="*/ 280 w 280"/>
                <a:gd name="T5" fmla="*/ 56 h 272"/>
                <a:gd name="T6" fmla="*/ 224 w 280"/>
                <a:gd name="T7" fmla="*/ 0 h 272"/>
                <a:gd name="T8" fmla="*/ 0 w 280"/>
                <a:gd name="T9" fmla="*/ 2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72">
                  <a:moveTo>
                    <a:pt x="0" y="216"/>
                  </a:moveTo>
                  <a:lnTo>
                    <a:pt x="56" y="272"/>
                  </a:lnTo>
                  <a:lnTo>
                    <a:pt x="280" y="56"/>
                  </a:lnTo>
                  <a:lnTo>
                    <a:pt x="224" y="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6" name="Freeform 42"/>
            <p:cNvSpPr>
              <a:spLocks/>
            </p:cNvSpPr>
            <p:nvPr userDrawn="1"/>
          </p:nvSpPr>
          <p:spPr bwMode="auto">
            <a:xfrm>
              <a:off x="2421" y="1482"/>
              <a:ext cx="288" cy="272"/>
            </a:xfrm>
            <a:custGeom>
              <a:avLst/>
              <a:gdLst>
                <a:gd name="T0" fmla="*/ 56 w 288"/>
                <a:gd name="T1" fmla="*/ 0 h 272"/>
                <a:gd name="T2" fmla="*/ 0 w 288"/>
                <a:gd name="T3" fmla="*/ 56 h 272"/>
                <a:gd name="T4" fmla="*/ 232 w 288"/>
                <a:gd name="T5" fmla="*/ 272 h 272"/>
                <a:gd name="T6" fmla="*/ 288 w 288"/>
                <a:gd name="T7" fmla="*/ 216 h 272"/>
                <a:gd name="T8" fmla="*/ 56 w 288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72">
                  <a:moveTo>
                    <a:pt x="56" y="0"/>
                  </a:moveTo>
                  <a:lnTo>
                    <a:pt x="0" y="56"/>
                  </a:lnTo>
                  <a:lnTo>
                    <a:pt x="232" y="272"/>
                  </a:lnTo>
                  <a:lnTo>
                    <a:pt x="288" y="21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7" name="Freeform 43"/>
            <p:cNvSpPr>
              <a:spLocks/>
            </p:cNvSpPr>
            <p:nvPr userDrawn="1"/>
          </p:nvSpPr>
          <p:spPr bwMode="auto">
            <a:xfrm>
              <a:off x="2421" y="1458"/>
              <a:ext cx="56" cy="24"/>
            </a:xfrm>
            <a:custGeom>
              <a:avLst/>
              <a:gdLst>
                <a:gd name="T0" fmla="*/ 0 w 56"/>
                <a:gd name="T1" fmla="*/ 24 h 24"/>
                <a:gd name="T2" fmla="*/ 56 w 56"/>
                <a:gd name="T3" fmla="*/ 24 h 24"/>
                <a:gd name="T4" fmla="*/ 24 w 56"/>
                <a:gd name="T5" fmla="*/ 0 h 24"/>
                <a:gd name="T6" fmla="*/ 0 w 5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56" y="24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auto">
            <a:xfrm>
              <a:off x="2421" y="1482"/>
              <a:ext cx="56" cy="56"/>
            </a:xfrm>
            <a:prstGeom prst="rect">
              <a:avLst/>
            </a:pr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9" name="Freeform 45"/>
            <p:cNvSpPr>
              <a:spLocks/>
            </p:cNvSpPr>
            <p:nvPr userDrawn="1"/>
          </p:nvSpPr>
          <p:spPr bwMode="auto">
            <a:xfrm>
              <a:off x="2653" y="1482"/>
              <a:ext cx="288" cy="272"/>
            </a:xfrm>
            <a:custGeom>
              <a:avLst/>
              <a:gdLst>
                <a:gd name="T0" fmla="*/ 0 w 288"/>
                <a:gd name="T1" fmla="*/ 216 h 272"/>
                <a:gd name="T2" fmla="*/ 56 w 288"/>
                <a:gd name="T3" fmla="*/ 272 h 272"/>
                <a:gd name="T4" fmla="*/ 288 w 288"/>
                <a:gd name="T5" fmla="*/ 56 h 272"/>
                <a:gd name="T6" fmla="*/ 224 w 288"/>
                <a:gd name="T7" fmla="*/ 0 h 272"/>
                <a:gd name="T8" fmla="*/ 0 w 288"/>
                <a:gd name="T9" fmla="*/ 2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72">
                  <a:moveTo>
                    <a:pt x="0" y="216"/>
                  </a:moveTo>
                  <a:lnTo>
                    <a:pt x="56" y="272"/>
                  </a:lnTo>
                  <a:lnTo>
                    <a:pt x="288" y="56"/>
                  </a:lnTo>
                  <a:lnTo>
                    <a:pt x="224" y="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0" name="Freeform 46"/>
            <p:cNvSpPr>
              <a:spLocks/>
            </p:cNvSpPr>
            <p:nvPr userDrawn="1"/>
          </p:nvSpPr>
          <p:spPr bwMode="auto">
            <a:xfrm>
              <a:off x="2653" y="1754"/>
              <a:ext cx="56" cy="24"/>
            </a:xfrm>
            <a:custGeom>
              <a:avLst/>
              <a:gdLst>
                <a:gd name="T0" fmla="*/ 0 w 56"/>
                <a:gd name="T1" fmla="*/ 0 h 24"/>
                <a:gd name="T2" fmla="*/ 56 w 56"/>
                <a:gd name="T3" fmla="*/ 0 h 24"/>
                <a:gd name="T4" fmla="*/ 24 w 56"/>
                <a:gd name="T5" fmla="*/ 24 h 24"/>
                <a:gd name="T6" fmla="*/ 0 w 5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4">
                  <a:moveTo>
                    <a:pt x="0" y="0"/>
                  </a:moveTo>
                  <a:lnTo>
                    <a:pt x="56" y="0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auto">
            <a:xfrm>
              <a:off x="2653" y="1698"/>
              <a:ext cx="56" cy="56"/>
            </a:xfrm>
            <a:prstGeom prst="rect">
              <a:avLst/>
            </a:pr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2" name="Freeform 48"/>
            <p:cNvSpPr>
              <a:spLocks/>
            </p:cNvSpPr>
            <p:nvPr userDrawn="1"/>
          </p:nvSpPr>
          <p:spPr bwMode="auto">
            <a:xfrm>
              <a:off x="2877" y="1482"/>
              <a:ext cx="296" cy="272"/>
            </a:xfrm>
            <a:custGeom>
              <a:avLst/>
              <a:gdLst>
                <a:gd name="T0" fmla="*/ 64 w 296"/>
                <a:gd name="T1" fmla="*/ 0 h 272"/>
                <a:gd name="T2" fmla="*/ 0 w 296"/>
                <a:gd name="T3" fmla="*/ 56 h 272"/>
                <a:gd name="T4" fmla="*/ 240 w 296"/>
                <a:gd name="T5" fmla="*/ 272 h 272"/>
                <a:gd name="T6" fmla="*/ 296 w 296"/>
                <a:gd name="T7" fmla="*/ 216 h 272"/>
                <a:gd name="T8" fmla="*/ 64 w 296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72">
                  <a:moveTo>
                    <a:pt x="64" y="0"/>
                  </a:moveTo>
                  <a:lnTo>
                    <a:pt x="0" y="56"/>
                  </a:lnTo>
                  <a:lnTo>
                    <a:pt x="240" y="272"/>
                  </a:lnTo>
                  <a:lnTo>
                    <a:pt x="296" y="21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3" name="Freeform 49"/>
            <p:cNvSpPr>
              <a:spLocks/>
            </p:cNvSpPr>
            <p:nvPr userDrawn="1"/>
          </p:nvSpPr>
          <p:spPr bwMode="auto">
            <a:xfrm>
              <a:off x="2877" y="1458"/>
              <a:ext cx="64" cy="24"/>
            </a:xfrm>
            <a:custGeom>
              <a:avLst/>
              <a:gdLst>
                <a:gd name="T0" fmla="*/ 0 w 64"/>
                <a:gd name="T1" fmla="*/ 24 h 24"/>
                <a:gd name="T2" fmla="*/ 64 w 64"/>
                <a:gd name="T3" fmla="*/ 24 h 24"/>
                <a:gd name="T4" fmla="*/ 24 w 64"/>
                <a:gd name="T5" fmla="*/ 0 h 24"/>
                <a:gd name="T6" fmla="*/ 0 w 6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4">
                  <a:moveTo>
                    <a:pt x="0" y="24"/>
                  </a:moveTo>
                  <a:lnTo>
                    <a:pt x="64" y="24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auto">
            <a:xfrm>
              <a:off x="2877" y="1482"/>
              <a:ext cx="64" cy="56"/>
            </a:xfrm>
            <a:prstGeom prst="rect">
              <a:avLst/>
            </a:pr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5" name="Freeform 51"/>
            <p:cNvSpPr>
              <a:spLocks/>
            </p:cNvSpPr>
            <p:nvPr userDrawn="1"/>
          </p:nvSpPr>
          <p:spPr bwMode="auto">
            <a:xfrm>
              <a:off x="3117" y="1482"/>
              <a:ext cx="280" cy="272"/>
            </a:xfrm>
            <a:custGeom>
              <a:avLst/>
              <a:gdLst>
                <a:gd name="T0" fmla="*/ 0 w 280"/>
                <a:gd name="T1" fmla="*/ 216 h 272"/>
                <a:gd name="T2" fmla="*/ 56 w 280"/>
                <a:gd name="T3" fmla="*/ 272 h 272"/>
                <a:gd name="T4" fmla="*/ 280 w 280"/>
                <a:gd name="T5" fmla="*/ 56 h 272"/>
                <a:gd name="T6" fmla="*/ 224 w 280"/>
                <a:gd name="T7" fmla="*/ 0 h 272"/>
                <a:gd name="T8" fmla="*/ 0 w 280"/>
                <a:gd name="T9" fmla="*/ 2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72">
                  <a:moveTo>
                    <a:pt x="0" y="216"/>
                  </a:moveTo>
                  <a:lnTo>
                    <a:pt x="56" y="272"/>
                  </a:lnTo>
                  <a:lnTo>
                    <a:pt x="280" y="56"/>
                  </a:lnTo>
                  <a:lnTo>
                    <a:pt x="224" y="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6" name="Freeform 52"/>
            <p:cNvSpPr>
              <a:spLocks/>
            </p:cNvSpPr>
            <p:nvPr userDrawn="1"/>
          </p:nvSpPr>
          <p:spPr bwMode="auto">
            <a:xfrm>
              <a:off x="3117" y="1754"/>
              <a:ext cx="56" cy="24"/>
            </a:xfrm>
            <a:custGeom>
              <a:avLst/>
              <a:gdLst>
                <a:gd name="T0" fmla="*/ 0 w 56"/>
                <a:gd name="T1" fmla="*/ 0 h 24"/>
                <a:gd name="T2" fmla="*/ 56 w 56"/>
                <a:gd name="T3" fmla="*/ 0 h 24"/>
                <a:gd name="T4" fmla="*/ 32 w 56"/>
                <a:gd name="T5" fmla="*/ 24 h 24"/>
                <a:gd name="T6" fmla="*/ 0 w 5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4">
                  <a:moveTo>
                    <a:pt x="0" y="0"/>
                  </a:moveTo>
                  <a:lnTo>
                    <a:pt x="56" y="0"/>
                  </a:lnTo>
                  <a:lnTo>
                    <a:pt x="3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7" name="Rectangle 53"/>
            <p:cNvSpPr>
              <a:spLocks noChangeArrowheads="1"/>
            </p:cNvSpPr>
            <p:nvPr userDrawn="1"/>
          </p:nvSpPr>
          <p:spPr bwMode="auto">
            <a:xfrm>
              <a:off x="3117" y="1698"/>
              <a:ext cx="56" cy="56"/>
            </a:xfrm>
            <a:prstGeom prst="rect">
              <a:avLst/>
            </a:pr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auto">
            <a:xfrm>
              <a:off x="3341" y="1482"/>
              <a:ext cx="288" cy="272"/>
            </a:xfrm>
            <a:custGeom>
              <a:avLst/>
              <a:gdLst>
                <a:gd name="T0" fmla="*/ 56 w 288"/>
                <a:gd name="T1" fmla="*/ 0 h 272"/>
                <a:gd name="T2" fmla="*/ 0 w 288"/>
                <a:gd name="T3" fmla="*/ 56 h 272"/>
                <a:gd name="T4" fmla="*/ 232 w 288"/>
                <a:gd name="T5" fmla="*/ 272 h 272"/>
                <a:gd name="T6" fmla="*/ 288 w 288"/>
                <a:gd name="T7" fmla="*/ 216 h 272"/>
                <a:gd name="T8" fmla="*/ 56 w 288"/>
                <a:gd name="T9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72">
                  <a:moveTo>
                    <a:pt x="56" y="0"/>
                  </a:moveTo>
                  <a:lnTo>
                    <a:pt x="0" y="56"/>
                  </a:lnTo>
                  <a:lnTo>
                    <a:pt x="232" y="272"/>
                  </a:lnTo>
                  <a:lnTo>
                    <a:pt x="288" y="21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9" name="Freeform 55"/>
            <p:cNvSpPr>
              <a:spLocks/>
            </p:cNvSpPr>
            <p:nvPr userDrawn="1"/>
          </p:nvSpPr>
          <p:spPr bwMode="auto">
            <a:xfrm>
              <a:off x="3341" y="1458"/>
              <a:ext cx="56" cy="24"/>
            </a:xfrm>
            <a:custGeom>
              <a:avLst/>
              <a:gdLst>
                <a:gd name="T0" fmla="*/ 0 w 56"/>
                <a:gd name="T1" fmla="*/ 24 h 24"/>
                <a:gd name="T2" fmla="*/ 56 w 56"/>
                <a:gd name="T3" fmla="*/ 24 h 24"/>
                <a:gd name="T4" fmla="*/ 24 w 56"/>
                <a:gd name="T5" fmla="*/ 0 h 24"/>
                <a:gd name="T6" fmla="*/ 0 w 5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56" y="24"/>
                  </a:lnTo>
                  <a:lnTo>
                    <a:pt x="2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0" name="Rectangle 56"/>
            <p:cNvSpPr>
              <a:spLocks noChangeArrowheads="1"/>
            </p:cNvSpPr>
            <p:nvPr userDrawn="1"/>
          </p:nvSpPr>
          <p:spPr bwMode="auto">
            <a:xfrm>
              <a:off x="3341" y="1482"/>
              <a:ext cx="56" cy="56"/>
            </a:xfrm>
            <a:prstGeom prst="rect">
              <a:avLst/>
            </a:pr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1" name="Freeform 57"/>
            <p:cNvSpPr>
              <a:spLocks/>
            </p:cNvSpPr>
            <p:nvPr userDrawn="1"/>
          </p:nvSpPr>
          <p:spPr bwMode="auto">
            <a:xfrm>
              <a:off x="2205" y="2338"/>
              <a:ext cx="112" cy="120"/>
            </a:xfrm>
            <a:custGeom>
              <a:avLst/>
              <a:gdLst>
                <a:gd name="T0" fmla="*/ 0 w 112"/>
                <a:gd name="T1" fmla="*/ 56 h 120"/>
                <a:gd name="T2" fmla="*/ 64 w 112"/>
                <a:gd name="T3" fmla="*/ 0 h 120"/>
                <a:gd name="T4" fmla="*/ 112 w 112"/>
                <a:gd name="T5" fmla="*/ 64 h 120"/>
                <a:gd name="T6" fmla="*/ 48 w 112"/>
                <a:gd name="T7" fmla="*/ 120 h 120"/>
                <a:gd name="T8" fmla="*/ 0 w 112"/>
                <a:gd name="T9" fmla="*/ 5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20">
                  <a:moveTo>
                    <a:pt x="0" y="56"/>
                  </a:moveTo>
                  <a:lnTo>
                    <a:pt x="64" y="0"/>
                  </a:lnTo>
                  <a:lnTo>
                    <a:pt x="112" y="64"/>
                  </a:lnTo>
                  <a:lnTo>
                    <a:pt x="48" y="12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2" name="Freeform 58"/>
            <p:cNvSpPr>
              <a:spLocks/>
            </p:cNvSpPr>
            <p:nvPr userDrawn="1"/>
          </p:nvSpPr>
          <p:spPr bwMode="auto">
            <a:xfrm>
              <a:off x="2269" y="2298"/>
              <a:ext cx="112" cy="104"/>
            </a:xfrm>
            <a:custGeom>
              <a:avLst/>
              <a:gdLst>
                <a:gd name="T0" fmla="*/ 0 w 112"/>
                <a:gd name="T1" fmla="*/ 40 h 104"/>
                <a:gd name="T2" fmla="*/ 80 w 112"/>
                <a:gd name="T3" fmla="*/ 0 h 104"/>
                <a:gd name="T4" fmla="*/ 112 w 112"/>
                <a:gd name="T5" fmla="*/ 72 h 104"/>
                <a:gd name="T6" fmla="*/ 48 w 112"/>
                <a:gd name="T7" fmla="*/ 104 h 104"/>
                <a:gd name="T8" fmla="*/ 0 w 112"/>
                <a:gd name="T9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4">
                  <a:moveTo>
                    <a:pt x="0" y="40"/>
                  </a:moveTo>
                  <a:lnTo>
                    <a:pt x="80" y="0"/>
                  </a:lnTo>
                  <a:lnTo>
                    <a:pt x="112" y="72"/>
                  </a:lnTo>
                  <a:lnTo>
                    <a:pt x="48" y="10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3" name="Freeform 59"/>
            <p:cNvSpPr>
              <a:spLocks/>
            </p:cNvSpPr>
            <p:nvPr userDrawn="1"/>
          </p:nvSpPr>
          <p:spPr bwMode="auto">
            <a:xfrm>
              <a:off x="2349" y="2258"/>
              <a:ext cx="112" cy="112"/>
            </a:xfrm>
            <a:custGeom>
              <a:avLst/>
              <a:gdLst>
                <a:gd name="T0" fmla="*/ 0 w 112"/>
                <a:gd name="T1" fmla="*/ 40 h 112"/>
                <a:gd name="T2" fmla="*/ 96 w 112"/>
                <a:gd name="T3" fmla="*/ 0 h 112"/>
                <a:gd name="T4" fmla="*/ 112 w 112"/>
                <a:gd name="T5" fmla="*/ 80 h 112"/>
                <a:gd name="T6" fmla="*/ 32 w 112"/>
                <a:gd name="T7" fmla="*/ 112 h 112"/>
                <a:gd name="T8" fmla="*/ 0 w 112"/>
                <a:gd name="T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40"/>
                  </a:moveTo>
                  <a:lnTo>
                    <a:pt x="96" y="0"/>
                  </a:lnTo>
                  <a:lnTo>
                    <a:pt x="112" y="80"/>
                  </a:lnTo>
                  <a:lnTo>
                    <a:pt x="32" y="11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4" name="Freeform 60"/>
            <p:cNvSpPr>
              <a:spLocks/>
            </p:cNvSpPr>
            <p:nvPr userDrawn="1"/>
          </p:nvSpPr>
          <p:spPr bwMode="auto">
            <a:xfrm>
              <a:off x="2445" y="2250"/>
              <a:ext cx="104" cy="88"/>
            </a:xfrm>
            <a:custGeom>
              <a:avLst/>
              <a:gdLst>
                <a:gd name="T0" fmla="*/ 0 w 104"/>
                <a:gd name="T1" fmla="*/ 8 h 88"/>
                <a:gd name="T2" fmla="*/ 88 w 104"/>
                <a:gd name="T3" fmla="*/ 0 h 88"/>
                <a:gd name="T4" fmla="*/ 104 w 104"/>
                <a:gd name="T5" fmla="*/ 80 h 88"/>
                <a:gd name="T6" fmla="*/ 16 w 104"/>
                <a:gd name="T7" fmla="*/ 88 h 88"/>
                <a:gd name="T8" fmla="*/ 0 w 104"/>
                <a:gd name="T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0" y="8"/>
                  </a:moveTo>
                  <a:lnTo>
                    <a:pt x="88" y="0"/>
                  </a:lnTo>
                  <a:lnTo>
                    <a:pt x="104" y="80"/>
                  </a:lnTo>
                  <a:lnTo>
                    <a:pt x="16" y="8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5" name="Freeform 61"/>
            <p:cNvSpPr>
              <a:spLocks/>
            </p:cNvSpPr>
            <p:nvPr userDrawn="1"/>
          </p:nvSpPr>
          <p:spPr bwMode="auto">
            <a:xfrm>
              <a:off x="2541" y="2250"/>
              <a:ext cx="88" cy="80"/>
            </a:xfrm>
            <a:custGeom>
              <a:avLst/>
              <a:gdLst>
                <a:gd name="T0" fmla="*/ 0 w 88"/>
                <a:gd name="T1" fmla="*/ 0 h 80"/>
                <a:gd name="T2" fmla="*/ 88 w 88"/>
                <a:gd name="T3" fmla="*/ 0 h 80"/>
                <a:gd name="T4" fmla="*/ 80 w 88"/>
                <a:gd name="T5" fmla="*/ 80 h 80"/>
                <a:gd name="T6" fmla="*/ 0 w 88"/>
                <a:gd name="T7" fmla="*/ 80 h 80"/>
                <a:gd name="T8" fmla="*/ 0 w 8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0" y="0"/>
                  </a:moveTo>
                  <a:lnTo>
                    <a:pt x="88" y="0"/>
                  </a:lnTo>
                  <a:lnTo>
                    <a:pt x="80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6" name="Freeform 62"/>
            <p:cNvSpPr>
              <a:spLocks/>
            </p:cNvSpPr>
            <p:nvPr userDrawn="1"/>
          </p:nvSpPr>
          <p:spPr bwMode="auto">
            <a:xfrm>
              <a:off x="2621" y="2250"/>
              <a:ext cx="104" cy="96"/>
            </a:xfrm>
            <a:custGeom>
              <a:avLst/>
              <a:gdLst>
                <a:gd name="T0" fmla="*/ 8 w 104"/>
                <a:gd name="T1" fmla="*/ 0 h 96"/>
                <a:gd name="T2" fmla="*/ 104 w 104"/>
                <a:gd name="T3" fmla="*/ 24 h 96"/>
                <a:gd name="T4" fmla="*/ 72 w 104"/>
                <a:gd name="T5" fmla="*/ 96 h 96"/>
                <a:gd name="T6" fmla="*/ 0 w 104"/>
                <a:gd name="T7" fmla="*/ 80 h 96"/>
                <a:gd name="T8" fmla="*/ 8 w 1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8" y="0"/>
                  </a:moveTo>
                  <a:lnTo>
                    <a:pt x="104" y="24"/>
                  </a:lnTo>
                  <a:lnTo>
                    <a:pt x="72" y="96"/>
                  </a:lnTo>
                  <a:lnTo>
                    <a:pt x="0" y="8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7" name="Freeform 63"/>
            <p:cNvSpPr>
              <a:spLocks/>
            </p:cNvSpPr>
            <p:nvPr userDrawn="1"/>
          </p:nvSpPr>
          <p:spPr bwMode="auto">
            <a:xfrm>
              <a:off x="2693" y="2274"/>
              <a:ext cx="192" cy="152"/>
            </a:xfrm>
            <a:custGeom>
              <a:avLst/>
              <a:gdLst>
                <a:gd name="T0" fmla="*/ 32 w 192"/>
                <a:gd name="T1" fmla="*/ 0 h 152"/>
                <a:gd name="T2" fmla="*/ 192 w 192"/>
                <a:gd name="T3" fmla="*/ 80 h 152"/>
                <a:gd name="T4" fmla="*/ 160 w 192"/>
                <a:gd name="T5" fmla="*/ 152 h 152"/>
                <a:gd name="T6" fmla="*/ 0 w 192"/>
                <a:gd name="T7" fmla="*/ 72 h 152"/>
                <a:gd name="T8" fmla="*/ 32 w 192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52">
                  <a:moveTo>
                    <a:pt x="32" y="0"/>
                  </a:moveTo>
                  <a:lnTo>
                    <a:pt x="192" y="80"/>
                  </a:lnTo>
                  <a:lnTo>
                    <a:pt x="160" y="152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8" name="Freeform 64"/>
            <p:cNvSpPr>
              <a:spLocks/>
            </p:cNvSpPr>
            <p:nvPr userDrawn="1"/>
          </p:nvSpPr>
          <p:spPr bwMode="auto">
            <a:xfrm>
              <a:off x="2533" y="2250"/>
              <a:ext cx="16" cy="80"/>
            </a:xfrm>
            <a:custGeom>
              <a:avLst/>
              <a:gdLst>
                <a:gd name="T0" fmla="*/ 0 w 16"/>
                <a:gd name="T1" fmla="*/ 0 h 80"/>
                <a:gd name="T2" fmla="*/ 8 w 16"/>
                <a:gd name="T3" fmla="*/ 0 h 80"/>
                <a:gd name="T4" fmla="*/ 16 w 16"/>
                <a:gd name="T5" fmla="*/ 80 h 80"/>
                <a:gd name="T6" fmla="*/ 8 w 16"/>
                <a:gd name="T7" fmla="*/ 80 h 80"/>
                <a:gd name="T8" fmla="*/ 0 w 1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0">
                  <a:moveTo>
                    <a:pt x="0" y="0"/>
                  </a:moveTo>
                  <a:lnTo>
                    <a:pt x="8" y="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9" name="Freeform 65"/>
            <p:cNvSpPr>
              <a:spLocks/>
            </p:cNvSpPr>
            <p:nvPr userDrawn="1"/>
          </p:nvSpPr>
          <p:spPr bwMode="auto">
            <a:xfrm>
              <a:off x="2853" y="2354"/>
              <a:ext cx="216" cy="160"/>
            </a:xfrm>
            <a:custGeom>
              <a:avLst/>
              <a:gdLst>
                <a:gd name="T0" fmla="*/ 32 w 216"/>
                <a:gd name="T1" fmla="*/ 0 h 160"/>
                <a:gd name="T2" fmla="*/ 216 w 216"/>
                <a:gd name="T3" fmla="*/ 88 h 160"/>
                <a:gd name="T4" fmla="*/ 184 w 216"/>
                <a:gd name="T5" fmla="*/ 160 h 160"/>
                <a:gd name="T6" fmla="*/ 0 w 216"/>
                <a:gd name="T7" fmla="*/ 72 h 160"/>
                <a:gd name="T8" fmla="*/ 32 w 216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60">
                  <a:moveTo>
                    <a:pt x="32" y="0"/>
                  </a:moveTo>
                  <a:lnTo>
                    <a:pt x="216" y="88"/>
                  </a:lnTo>
                  <a:lnTo>
                    <a:pt x="184" y="160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0" name="Freeform 66"/>
            <p:cNvSpPr>
              <a:spLocks/>
            </p:cNvSpPr>
            <p:nvPr userDrawn="1"/>
          </p:nvSpPr>
          <p:spPr bwMode="auto">
            <a:xfrm>
              <a:off x="3037" y="2442"/>
              <a:ext cx="120" cy="96"/>
            </a:xfrm>
            <a:custGeom>
              <a:avLst/>
              <a:gdLst>
                <a:gd name="T0" fmla="*/ 32 w 120"/>
                <a:gd name="T1" fmla="*/ 0 h 96"/>
                <a:gd name="T2" fmla="*/ 120 w 120"/>
                <a:gd name="T3" fmla="*/ 16 h 96"/>
                <a:gd name="T4" fmla="*/ 104 w 120"/>
                <a:gd name="T5" fmla="*/ 96 h 96"/>
                <a:gd name="T6" fmla="*/ 0 w 120"/>
                <a:gd name="T7" fmla="*/ 72 h 96"/>
                <a:gd name="T8" fmla="*/ 32 w 120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6">
                  <a:moveTo>
                    <a:pt x="32" y="0"/>
                  </a:moveTo>
                  <a:lnTo>
                    <a:pt x="120" y="16"/>
                  </a:lnTo>
                  <a:lnTo>
                    <a:pt x="104" y="96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1" name="Freeform 67"/>
            <p:cNvSpPr>
              <a:spLocks/>
            </p:cNvSpPr>
            <p:nvPr userDrawn="1"/>
          </p:nvSpPr>
          <p:spPr bwMode="auto">
            <a:xfrm>
              <a:off x="3141" y="2458"/>
              <a:ext cx="112" cy="88"/>
            </a:xfrm>
            <a:custGeom>
              <a:avLst/>
              <a:gdLst>
                <a:gd name="T0" fmla="*/ 16 w 112"/>
                <a:gd name="T1" fmla="*/ 0 h 88"/>
                <a:gd name="T2" fmla="*/ 112 w 112"/>
                <a:gd name="T3" fmla="*/ 8 h 88"/>
                <a:gd name="T4" fmla="*/ 104 w 112"/>
                <a:gd name="T5" fmla="*/ 88 h 88"/>
                <a:gd name="T6" fmla="*/ 0 w 112"/>
                <a:gd name="T7" fmla="*/ 80 h 88"/>
                <a:gd name="T8" fmla="*/ 16 w 11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8">
                  <a:moveTo>
                    <a:pt x="16" y="0"/>
                  </a:moveTo>
                  <a:lnTo>
                    <a:pt x="112" y="8"/>
                  </a:lnTo>
                  <a:lnTo>
                    <a:pt x="104" y="88"/>
                  </a:lnTo>
                  <a:lnTo>
                    <a:pt x="0" y="8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2" name="Freeform 68"/>
            <p:cNvSpPr>
              <a:spLocks/>
            </p:cNvSpPr>
            <p:nvPr userDrawn="1"/>
          </p:nvSpPr>
          <p:spPr bwMode="auto">
            <a:xfrm>
              <a:off x="2853" y="2354"/>
              <a:ext cx="32" cy="7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0 w 32"/>
                <a:gd name="T5" fmla="*/ 72 h 72"/>
                <a:gd name="T6" fmla="*/ 0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3" name="Freeform 69"/>
            <p:cNvSpPr>
              <a:spLocks/>
            </p:cNvSpPr>
            <p:nvPr userDrawn="1"/>
          </p:nvSpPr>
          <p:spPr bwMode="auto">
            <a:xfrm>
              <a:off x="3253" y="2458"/>
              <a:ext cx="104" cy="88"/>
            </a:xfrm>
            <a:custGeom>
              <a:avLst/>
              <a:gdLst>
                <a:gd name="T0" fmla="*/ 0 w 104"/>
                <a:gd name="T1" fmla="*/ 8 h 88"/>
                <a:gd name="T2" fmla="*/ 88 w 104"/>
                <a:gd name="T3" fmla="*/ 0 h 88"/>
                <a:gd name="T4" fmla="*/ 104 w 104"/>
                <a:gd name="T5" fmla="*/ 80 h 88"/>
                <a:gd name="T6" fmla="*/ 8 w 104"/>
                <a:gd name="T7" fmla="*/ 88 h 88"/>
                <a:gd name="T8" fmla="*/ 0 w 104"/>
                <a:gd name="T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0" y="8"/>
                  </a:moveTo>
                  <a:lnTo>
                    <a:pt x="88" y="0"/>
                  </a:lnTo>
                  <a:lnTo>
                    <a:pt x="104" y="80"/>
                  </a:lnTo>
                  <a:lnTo>
                    <a:pt x="8" y="8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auto">
            <a:xfrm>
              <a:off x="3341" y="2434"/>
              <a:ext cx="120" cy="104"/>
            </a:xfrm>
            <a:custGeom>
              <a:avLst/>
              <a:gdLst>
                <a:gd name="T0" fmla="*/ 0 w 120"/>
                <a:gd name="T1" fmla="*/ 24 h 104"/>
                <a:gd name="T2" fmla="*/ 88 w 120"/>
                <a:gd name="T3" fmla="*/ 0 h 104"/>
                <a:gd name="T4" fmla="*/ 120 w 120"/>
                <a:gd name="T5" fmla="*/ 72 h 104"/>
                <a:gd name="T6" fmla="*/ 16 w 120"/>
                <a:gd name="T7" fmla="*/ 104 h 104"/>
                <a:gd name="T8" fmla="*/ 0 w 120"/>
                <a:gd name="T9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04">
                  <a:moveTo>
                    <a:pt x="0" y="24"/>
                  </a:moveTo>
                  <a:lnTo>
                    <a:pt x="88" y="0"/>
                  </a:lnTo>
                  <a:lnTo>
                    <a:pt x="120" y="72"/>
                  </a:lnTo>
                  <a:lnTo>
                    <a:pt x="16" y="10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auto">
            <a:xfrm>
              <a:off x="3429" y="2386"/>
              <a:ext cx="120" cy="120"/>
            </a:xfrm>
            <a:custGeom>
              <a:avLst/>
              <a:gdLst>
                <a:gd name="T0" fmla="*/ 0 w 120"/>
                <a:gd name="T1" fmla="*/ 48 h 120"/>
                <a:gd name="T2" fmla="*/ 72 w 120"/>
                <a:gd name="T3" fmla="*/ 0 h 120"/>
                <a:gd name="T4" fmla="*/ 120 w 120"/>
                <a:gd name="T5" fmla="*/ 64 h 120"/>
                <a:gd name="T6" fmla="*/ 32 w 120"/>
                <a:gd name="T7" fmla="*/ 120 h 120"/>
                <a:gd name="T8" fmla="*/ 0 w 120"/>
                <a:gd name="T9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0">
                  <a:moveTo>
                    <a:pt x="0" y="48"/>
                  </a:moveTo>
                  <a:lnTo>
                    <a:pt x="72" y="0"/>
                  </a:lnTo>
                  <a:lnTo>
                    <a:pt x="120" y="64"/>
                  </a:lnTo>
                  <a:lnTo>
                    <a:pt x="32" y="12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auto">
            <a:xfrm>
              <a:off x="3501" y="2322"/>
              <a:ext cx="128" cy="128"/>
            </a:xfrm>
            <a:custGeom>
              <a:avLst/>
              <a:gdLst>
                <a:gd name="T0" fmla="*/ 0 w 128"/>
                <a:gd name="T1" fmla="*/ 64 h 128"/>
                <a:gd name="T2" fmla="*/ 80 w 128"/>
                <a:gd name="T3" fmla="*/ 0 h 128"/>
                <a:gd name="T4" fmla="*/ 128 w 128"/>
                <a:gd name="T5" fmla="*/ 64 h 128"/>
                <a:gd name="T6" fmla="*/ 48 w 128"/>
                <a:gd name="T7" fmla="*/ 128 h 128"/>
                <a:gd name="T8" fmla="*/ 0 w 128"/>
                <a:gd name="T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0" y="64"/>
                  </a:moveTo>
                  <a:lnTo>
                    <a:pt x="80" y="0"/>
                  </a:lnTo>
                  <a:lnTo>
                    <a:pt x="128" y="64"/>
                  </a:lnTo>
                  <a:lnTo>
                    <a:pt x="48" y="12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7" name="Freeform 73"/>
            <p:cNvSpPr>
              <a:spLocks/>
            </p:cNvSpPr>
            <p:nvPr userDrawn="1"/>
          </p:nvSpPr>
          <p:spPr bwMode="auto">
            <a:xfrm>
              <a:off x="3245" y="2546"/>
              <a:ext cx="16" cy="1"/>
            </a:xfrm>
            <a:custGeom>
              <a:avLst/>
              <a:gdLst>
                <a:gd name="T0" fmla="*/ 0 w 16"/>
                <a:gd name="T1" fmla="*/ 16 w 16"/>
                <a:gd name="T2" fmla="*/ 8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8" name="Freeform 74"/>
            <p:cNvSpPr>
              <a:spLocks/>
            </p:cNvSpPr>
            <p:nvPr userDrawn="1"/>
          </p:nvSpPr>
          <p:spPr bwMode="auto">
            <a:xfrm>
              <a:off x="3245" y="2466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8 w 16"/>
                <a:gd name="T5" fmla="*/ 0 h 80"/>
                <a:gd name="T6" fmla="*/ 8 w 16"/>
                <a:gd name="T7" fmla="*/ 0 h 80"/>
                <a:gd name="T8" fmla="*/ 0 w 16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9" name="Freeform 75"/>
            <p:cNvSpPr>
              <a:spLocks/>
            </p:cNvSpPr>
            <p:nvPr userDrawn="1"/>
          </p:nvSpPr>
          <p:spPr bwMode="auto">
            <a:xfrm>
              <a:off x="2205" y="2618"/>
              <a:ext cx="112" cy="120"/>
            </a:xfrm>
            <a:custGeom>
              <a:avLst/>
              <a:gdLst>
                <a:gd name="T0" fmla="*/ 0 w 112"/>
                <a:gd name="T1" fmla="*/ 56 h 120"/>
                <a:gd name="T2" fmla="*/ 64 w 112"/>
                <a:gd name="T3" fmla="*/ 0 h 120"/>
                <a:gd name="T4" fmla="*/ 112 w 112"/>
                <a:gd name="T5" fmla="*/ 64 h 120"/>
                <a:gd name="T6" fmla="*/ 48 w 112"/>
                <a:gd name="T7" fmla="*/ 120 h 120"/>
                <a:gd name="T8" fmla="*/ 0 w 112"/>
                <a:gd name="T9" fmla="*/ 5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20">
                  <a:moveTo>
                    <a:pt x="0" y="56"/>
                  </a:moveTo>
                  <a:lnTo>
                    <a:pt x="64" y="0"/>
                  </a:lnTo>
                  <a:lnTo>
                    <a:pt x="112" y="64"/>
                  </a:lnTo>
                  <a:lnTo>
                    <a:pt x="48" y="12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0" name="Freeform 76"/>
            <p:cNvSpPr>
              <a:spLocks/>
            </p:cNvSpPr>
            <p:nvPr userDrawn="1"/>
          </p:nvSpPr>
          <p:spPr bwMode="auto">
            <a:xfrm>
              <a:off x="2269" y="2578"/>
              <a:ext cx="112" cy="104"/>
            </a:xfrm>
            <a:custGeom>
              <a:avLst/>
              <a:gdLst>
                <a:gd name="T0" fmla="*/ 0 w 112"/>
                <a:gd name="T1" fmla="*/ 40 h 104"/>
                <a:gd name="T2" fmla="*/ 80 w 112"/>
                <a:gd name="T3" fmla="*/ 0 h 104"/>
                <a:gd name="T4" fmla="*/ 112 w 112"/>
                <a:gd name="T5" fmla="*/ 72 h 104"/>
                <a:gd name="T6" fmla="*/ 48 w 112"/>
                <a:gd name="T7" fmla="*/ 104 h 104"/>
                <a:gd name="T8" fmla="*/ 0 w 112"/>
                <a:gd name="T9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4">
                  <a:moveTo>
                    <a:pt x="0" y="40"/>
                  </a:moveTo>
                  <a:lnTo>
                    <a:pt x="80" y="0"/>
                  </a:lnTo>
                  <a:lnTo>
                    <a:pt x="112" y="72"/>
                  </a:lnTo>
                  <a:lnTo>
                    <a:pt x="48" y="10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1" name="Freeform 77"/>
            <p:cNvSpPr>
              <a:spLocks/>
            </p:cNvSpPr>
            <p:nvPr userDrawn="1"/>
          </p:nvSpPr>
          <p:spPr bwMode="auto">
            <a:xfrm>
              <a:off x="2349" y="2538"/>
              <a:ext cx="112" cy="112"/>
            </a:xfrm>
            <a:custGeom>
              <a:avLst/>
              <a:gdLst>
                <a:gd name="T0" fmla="*/ 0 w 112"/>
                <a:gd name="T1" fmla="*/ 40 h 112"/>
                <a:gd name="T2" fmla="*/ 96 w 112"/>
                <a:gd name="T3" fmla="*/ 0 h 112"/>
                <a:gd name="T4" fmla="*/ 112 w 112"/>
                <a:gd name="T5" fmla="*/ 80 h 112"/>
                <a:gd name="T6" fmla="*/ 32 w 112"/>
                <a:gd name="T7" fmla="*/ 112 h 112"/>
                <a:gd name="T8" fmla="*/ 0 w 112"/>
                <a:gd name="T9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40"/>
                  </a:moveTo>
                  <a:lnTo>
                    <a:pt x="96" y="0"/>
                  </a:lnTo>
                  <a:lnTo>
                    <a:pt x="112" y="80"/>
                  </a:lnTo>
                  <a:lnTo>
                    <a:pt x="32" y="11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2" name="Freeform 78"/>
            <p:cNvSpPr>
              <a:spLocks/>
            </p:cNvSpPr>
            <p:nvPr userDrawn="1"/>
          </p:nvSpPr>
          <p:spPr bwMode="auto">
            <a:xfrm>
              <a:off x="2445" y="2530"/>
              <a:ext cx="104" cy="88"/>
            </a:xfrm>
            <a:custGeom>
              <a:avLst/>
              <a:gdLst>
                <a:gd name="T0" fmla="*/ 0 w 104"/>
                <a:gd name="T1" fmla="*/ 8 h 88"/>
                <a:gd name="T2" fmla="*/ 88 w 104"/>
                <a:gd name="T3" fmla="*/ 0 h 88"/>
                <a:gd name="T4" fmla="*/ 104 w 104"/>
                <a:gd name="T5" fmla="*/ 80 h 88"/>
                <a:gd name="T6" fmla="*/ 16 w 104"/>
                <a:gd name="T7" fmla="*/ 88 h 88"/>
                <a:gd name="T8" fmla="*/ 0 w 104"/>
                <a:gd name="T9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88">
                  <a:moveTo>
                    <a:pt x="0" y="8"/>
                  </a:moveTo>
                  <a:lnTo>
                    <a:pt x="88" y="0"/>
                  </a:lnTo>
                  <a:lnTo>
                    <a:pt x="104" y="80"/>
                  </a:lnTo>
                  <a:lnTo>
                    <a:pt x="16" y="8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3" name="Freeform 79"/>
            <p:cNvSpPr>
              <a:spLocks/>
            </p:cNvSpPr>
            <p:nvPr userDrawn="1"/>
          </p:nvSpPr>
          <p:spPr bwMode="auto">
            <a:xfrm>
              <a:off x="2541" y="2530"/>
              <a:ext cx="88" cy="80"/>
            </a:xfrm>
            <a:custGeom>
              <a:avLst/>
              <a:gdLst>
                <a:gd name="T0" fmla="*/ 0 w 88"/>
                <a:gd name="T1" fmla="*/ 0 h 80"/>
                <a:gd name="T2" fmla="*/ 88 w 88"/>
                <a:gd name="T3" fmla="*/ 0 h 80"/>
                <a:gd name="T4" fmla="*/ 80 w 88"/>
                <a:gd name="T5" fmla="*/ 80 h 80"/>
                <a:gd name="T6" fmla="*/ 0 w 88"/>
                <a:gd name="T7" fmla="*/ 80 h 80"/>
                <a:gd name="T8" fmla="*/ 0 w 8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0">
                  <a:moveTo>
                    <a:pt x="0" y="0"/>
                  </a:moveTo>
                  <a:lnTo>
                    <a:pt x="88" y="0"/>
                  </a:lnTo>
                  <a:lnTo>
                    <a:pt x="80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4" name="Freeform 80"/>
            <p:cNvSpPr>
              <a:spLocks/>
            </p:cNvSpPr>
            <p:nvPr userDrawn="1"/>
          </p:nvSpPr>
          <p:spPr bwMode="auto">
            <a:xfrm>
              <a:off x="2621" y="2530"/>
              <a:ext cx="104" cy="96"/>
            </a:xfrm>
            <a:custGeom>
              <a:avLst/>
              <a:gdLst>
                <a:gd name="T0" fmla="*/ 8 w 104"/>
                <a:gd name="T1" fmla="*/ 0 h 96"/>
                <a:gd name="T2" fmla="*/ 104 w 104"/>
                <a:gd name="T3" fmla="*/ 24 h 96"/>
                <a:gd name="T4" fmla="*/ 72 w 104"/>
                <a:gd name="T5" fmla="*/ 96 h 96"/>
                <a:gd name="T6" fmla="*/ 0 w 104"/>
                <a:gd name="T7" fmla="*/ 80 h 96"/>
                <a:gd name="T8" fmla="*/ 8 w 1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8" y="0"/>
                  </a:moveTo>
                  <a:lnTo>
                    <a:pt x="104" y="24"/>
                  </a:lnTo>
                  <a:lnTo>
                    <a:pt x="72" y="96"/>
                  </a:lnTo>
                  <a:lnTo>
                    <a:pt x="0" y="8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5" name="Freeform 81"/>
            <p:cNvSpPr>
              <a:spLocks/>
            </p:cNvSpPr>
            <p:nvPr userDrawn="1"/>
          </p:nvSpPr>
          <p:spPr bwMode="auto">
            <a:xfrm>
              <a:off x="2693" y="2554"/>
              <a:ext cx="192" cy="144"/>
            </a:xfrm>
            <a:custGeom>
              <a:avLst/>
              <a:gdLst>
                <a:gd name="T0" fmla="*/ 32 w 192"/>
                <a:gd name="T1" fmla="*/ 0 h 144"/>
                <a:gd name="T2" fmla="*/ 192 w 192"/>
                <a:gd name="T3" fmla="*/ 72 h 144"/>
                <a:gd name="T4" fmla="*/ 160 w 192"/>
                <a:gd name="T5" fmla="*/ 144 h 144"/>
                <a:gd name="T6" fmla="*/ 0 w 192"/>
                <a:gd name="T7" fmla="*/ 72 h 144"/>
                <a:gd name="T8" fmla="*/ 32 w 19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44">
                  <a:moveTo>
                    <a:pt x="32" y="0"/>
                  </a:moveTo>
                  <a:lnTo>
                    <a:pt x="192" y="72"/>
                  </a:lnTo>
                  <a:lnTo>
                    <a:pt x="160" y="144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6" name="Freeform 82"/>
            <p:cNvSpPr>
              <a:spLocks/>
            </p:cNvSpPr>
            <p:nvPr userDrawn="1"/>
          </p:nvSpPr>
          <p:spPr bwMode="auto">
            <a:xfrm>
              <a:off x="2533" y="2530"/>
              <a:ext cx="16" cy="80"/>
            </a:xfrm>
            <a:custGeom>
              <a:avLst/>
              <a:gdLst>
                <a:gd name="T0" fmla="*/ 0 w 16"/>
                <a:gd name="T1" fmla="*/ 0 h 80"/>
                <a:gd name="T2" fmla="*/ 8 w 16"/>
                <a:gd name="T3" fmla="*/ 0 h 80"/>
                <a:gd name="T4" fmla="*/ 16 w 16"/>
                <a:gd name="T5" fmla="*/ 80 h 80"/>
                <a:gd name="T6" fmla="*/ 8 w 16"/>
                <a:gd name="T7" fmla="*/ 80 h 80"/>
                <a:gd name="T8" fmla="*/ 0 w 1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0">
                  <a:moveTo>
                    <a:pt x="0" y="0"/>
                  </a:moveTo>
                  <a:lnTo>
                    <a:pt x="8" y="0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7" name="Freeform 83"/>
            <p:cNvSpPr>
              <a:spLocks/>
            </p:cNvSpPr>
            <p:nvPr userDrawn="1"/>
          </p:nvSpPr>
          <p:spPr bwMode="auto">
            <a:xfrm>
              <a:off x="2853" y="2626"/>
              <a:ext cx="216" cy="160"/>
            </a:xfrm>
            <a:custGeom>
              <a:avLst/>
              <a:gdLst>
                <a:gd name="T0" fmla="*/ 32 w 216"/>
                <a:gd name="T1" fmla="*/ 0 h 160"/>
                <a:gd name="T2" fmla="*/ 216 w 216"/>
                <a:gd name="T3" fmla="*/ 88 h 160"/>
                <a:gd name="T4" fmla="*/ 184 w 216"/>
                <a:gd name="T5" fmla="*/ 160 h 160"/>
                <a:gd name="T6" fmla="*/ 0 w 216"/>
                <a:gd name="T7" fmla="*/ 72 h 160"/>
                <a:gd name="T8" fmla="*/ 32 w 216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60">
                  <a:moveTo>
                    <a:pt x="32" y="0"/>
                  </a:moveTo>
                  <a:lnTo>
                    <a:pt x="216" y="88"/>
                  </a:lnTo>
                  <a:lnTo>
                    <a:pt x="184" y="160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8" name="Freeform 84"/>
            <p:cNvSpPr>
              <a:spLocks/>
            </p:cNvSpPr>
            <p:nvPr userDrawn="1"/>
          </p:nvSpPr>
          <p:spPr bwMode="auto">
            <a:xfrm>
              <a:off x="3037" y="2714"/>
              <a:ext cx="112" cy="96"/>
            </a:xfrm>
            <a:custGeom>
              <a:avLst/>
              <a:gdLst>
                <a:gd name="T0" fmla="*/ 32 w 112"/>
                <a:gd name="T1" fmla="*/ 0 h 96"/>
                <a:gd name="T2" fmla="*/ 112 w 112"/>
                <a:gd name="T3" fmla="*/ 16 h 96"/>
                <a:gd name="T4" fmla="*/ 104 w 112"/>
                <a:gd name="T5" fmla="*/ 96 h 96"/>
                <a:gd name="T6" fmla="*/ 0 w 112"/>
                <a:gd name="T7" fmla="*/ 72 h 96"/>
                <a:gd name="T8" fmla="*/ 32 w 11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6">
                  <a:moveTo>
                    <a:pt x="32" y="0"/>
                  </a:moveTo>
                  <a:lnTo>
                    <a:pt x="112" y="16"/>
                  </a:lnTo>
                  <a:lnTo>
                    <a:pt x="104" y="96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9" name="Freeform 85"/>
            <p:cNvSpPr>
              <a:spLocks/>
            </p:cNvSpPr>
            <p:nvPr userDrawn="1"/>
          </p:nvSpPr>
          <p:spPr bwMode="auto">
            <a:xfrm>
              <a:off x="3141" y="2730"/>
              <a:ext cx="112" cy="88"/>
            </a:xfrm>
            <a:custGeom>
              <a:avLst/>
              <a:gdLst>
                <a:gd name="T0" fmla="*/ 8 w 112"/>
                <a:gd name="T1" fmla="*/ 0 h 88"/>
                <a:gd name="T2" fmla="*/ 112 w 112"/>
                <a:gd name="T3" fmla="*/ 8 h 88"/>
                <a:gd name="T4" fmla="*/ 104 w 112"/>
                <a:gd name="T5" fmla="*/ 88 h 88"/>
                <a:gd name="T6" fmla="*/ 0 w 112"/>
                <a:gd name="T7" fmla="*/ 80 h 88"/>
                <a:gd name="T8" fmla="*/ 8 w 11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8">
                  <a:moveTo>
                    <a:pt x="8" y="0"/>
                  </a:moveTo>
                  <a:lnTo>
                    <a:pt x="112" y="8"/>
                  </a:lnTo>
                  <a:lnTo>
                    <a:pt x="104" y="88"/>
                  </a:lnTo>
                  <a:lnTo>
                    <a:pt x="0" y="8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0" name="Freeform 86"/>
            <p:cNvSpPr>
              <a:spLocks/>
            </p:cNvSpPr>
            <p:nvPr userDrawn="1"/>
          </p:nvSpPr>
          <p:spPr bwMode="auto">
            <a:xfrm>
              <a:off x="2853" y="2626"/>
              <a:ext cx="32" cy="7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0 w 32"/>
                <a:gd name="T5" fmla="*/ 72 h 72"/>
                <a:gd name="T6" fmla="*/ 0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1" name="Freeform 87"/>
            <p:cNvSpPr>
              <a:spLocks/>
            </p:cNvSpPr>
            <p:nvPr userDrawn="1"/>
          </p:nvSpPr>
          <p:spPr bwMode="auto">
            <a:xfrm>
              <a:off x="3245" y="2706"/>
              <a:ext cx="208" cy="112"/>
            </a:xfrm>
            <a:custGeom>
              <a:avLst/>
              <a:gdLst>
                <a:gd name="T0" fmla="*/ 0 w 208"/>
                <a:gd name="T1" fmla="*/ 32 h 112"/>
                <a:gd name="T2" fmla="*/ 192 w 208"/>
                <a:gd name="T3" fmla="*/ 0 h 112"/>
                <a:gd name="T4" fmla="*/ 208 w 208"/>
                <a:gd name="T5" fmla="*/ 80 h 112"/>
                <a:gd name="T6" fmla="*/ 16 w 208"/>
                <a:gd name="T7" fmla="*/ 112 h 112"/>
                <a:gd name="T8" fmla="*/ 0 w 208"/>
                <a:gd name="T9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12">
                  <a:moveTo>
                    <a:pt x="0" y="32"/>
                  </a:moveTo>
                  <a:lnTo>
                    <a:pt x="192" y="0"/>
                  </a:lnTo>
                  <a:lnTo>
                    <a:pt x="208" y="80"/>
                  </a:lnTo>
                  <a:lnTo>
                    <a:pt x="16" y="1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2" name="Freeform 88"/>
            <p:cNvSpPr>
              <a:spLocks/>
            </p:cNvSpPr>
            <p:nvPr userDrawn="1"/>
          </p:nvSpPr>
          <p:spPr bwMode="auto">
            <a:xfrm>
              <a:off x="3437" y="2674"/>
              <a:ext cx="112" cy="112"/>
            </a:xfrm>
            <a:custGeom>
              <a:avLst/>
              <a:gdLst>
                <a:gd name="T0" fmla="*/ 0 w 112"/>
                <a:gd name="T1" fmla="*/ 32 h 112"/>
                <a:gd name="T2" fmla="*/ 64 w 112"/>
                <a:gd name="T3" fmla="*/ 0 h 112"/>
                <a:gd name="T4" fmla="*/ 112 w 112"/>
                <a:gd name="T5" fmla="*/ 64 h 112"/>
                <a:gd name="T6" fmla="*/ 16 w 112"/>
                <a:gd name="T7" fmla="*/ 112 h 112"/>
                <a:gd name="T8" fmla="*/ 0 w 112"/>
                <a:gd name="T9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32"/>
                  </a:moveTo>
                  <a:lnTo>
                    <a:pt x="64" y="0"/>
                  </a:lnTo>
                  <a:lnTo>
                    <a:pt x="112" y="64"/>
                  </a:lnTo>
                  <a:lnTo>
                    <a:pt x="16" y="1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3" name="Freeform 89"/>
            <p:cNvSpPr>
              <a:spLocks/>
            </p:cNvSpPr>
            <p:nvPr userDrawn="1"/>
          </p:nvSpPr>
          <p:spPr bwMode="auto">
            <a:xfrm>
              <a:off x="3501" y="2610"/>
              <a:ext cx="128" cy="128"/>
            </a:xfrm>
            <a:custGeom>
              <a:avLst/>
              <a:gdLst>
                <a:gd name="T0" fmla="*/ 0 w 128"/>
                <a:gd name="T1" fmla="*/ 64 h 128"/>
                <a:gd name="T2" fmla="*/ 80 w 128"/>
                <a:gd name="T3" fmla="*/ 0 h 128"/>
                <a:gd name="T4" fmla="*/ 128 w 128"/>
                <a:gd name="T5" fmla="*/ 64 h 128"/>
                <a:gd name="T6" fmla="*/ 48 w 128"/>
                <a:gd name="T7" fmla="*/ 128 h 128"/>
                <a:gd name="T8" fmla="*/ 0 w 128"/>
                <a:gd name="T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0" y="64"/>
                  </a:moveTo>
                  <a:lnTo>
                    <a:pt x="80" y="0"/>
                  </a:lnTo>
                  <a:lnTo>
                    <a:pt x="128" y="64"/>
                  </a:lnTo>
                  <a:lnTo>
                    <a:pt x="48" y="12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4" name="Rectangle 90"/>
            <p:cNvSpPr>
              <a:spLocks noChangeArrowheads="1"/>
            </p:cNvSpPr>
            <p:nvPr userDrawn="1"/>
          </p:nvSpPr>
          <p:spPr bwMode="auto">
            <a:xfrm>
              <a:off x="3245" y="2818"/>
              <a:ext cx="16" cy="1"/>
            </a:xfrm>
            <a:prstGeom prst="rect">
              <a:avLst/>
            </a:pr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5" name="Freeform 91"/>
            <p:cNvSpPr>
              <a:spLocks/>
            </p:cNvSpPr>
            <p:nvPr userDrawn="1"/>
          </p:nvSpPr>
          <p:spPr bwMode="auto">
            <a:xfrm>
              <a:off x="3245" y="2738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8 w 16"/>
                <a:gd name="T5" fmla="*/ 0 h 80"/>
                <a:gd name="T6" fmla="*/ 0 w 16"/>
                <a:gd name="T7" fmla="*/ 0 h 80"/>
                <a:gd name="T8" fmla="*/ 0 w 16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EE7D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16" name="Picture 92" descr="RGB_30mm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381125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9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121" name="Rectangle 9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3811023" y="6450826"/>
            <a:ext cx="2334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Landwirtschaft und Naturschutz</a:t>
            </a:r>
            <a:endParaRPr lang="de-D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82550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23348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414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2883600" y="3429000"/>
            <a:ext cx="5965761" cy="1733400"/>
            <a:chOff x="2883600" y="3429000"/>
            <a:chExt cx="5965761" cy="17334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429000"/>
              <a:ext cx="1296000" cy="1728000"/>
            </a:xfrm>
            <a:prstGeom prst="rect">
              <a:avLst/>
            </a:prstGeom>
          </p:spPr>
        </p:pic>
        <p:pic>
          <p:nvPicPr>
            <p:cNvPr id="1028" name="Picture 4" descr="http://t2.gstatic.com/images?q=tbn:ANd9GcQLQJQh16ZIJAmIN_waTXCE0VzZvpMmRSIaSdqMF2CSatP6z8s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2883600" y="3430800"/>
              <a:ext cx="2298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41"/>
            <a:stretch/>
          </p:blipFill>
          <p:spPr>
            <a:xfrm>
              <a:off x="6477601" y="3430800"/>
              <a:ext cx="2371760" cy="173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51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de-DE" sz="3200" b="1" dirty="0">
                <a:latin typeface="Futura Bk BT" pitchFamily="34" charset="0"/>
              </a:rPr>
              <a:t>Unterrichtsinhalte: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 lIns="92075" tIns="46038" rIns="92075" bIns="46038"/>
          <a:lstStyle/>
          <a:p>
            <a:pPr eaLnBrk="1" hangingPunct="1"/>
            <a:r>
              <a:rPr lang="de-DE" sz="3600" dirty="0" smtClean="0">
                <a:latin typeface="Futura Bk BT" pitchFamily="34" charset="0"/>
              </a:rPr>
              <a:t>Umweltgerechte Pflanzenproduktion:</a:t>
            </a:r>
          </a:p>
          <a:p>
            <a:pPr lvl="1"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 a) Bodenkunde </a:t>
            </a:r>
          </a:p>
          <a:p>
            <a:pPr lvl="1"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 b) Pflanzenernährung und Düngung </a:t>
            </a:r>
          </a:p>
          <a:p>
            <a:pPr lvl="1"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 c)  Pflanzenschutz </a:t>
            </a:r>
          </a:p>
          <a:p>
            <a:pPr lvl="1"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 d)  Anbauverfahren </a:t>
            </a:r>
            <a:r>
              <a:rPr lang="de-DE" sz="2400" dirty="0" smtClean="0">
                <a:latin typeface="Futura Bk BT" pitchFamily="34" charset="0"/>
              </a:rPr>
              <a:t>(Getreide, Raps, u.a.)</a:t>
            </a:r>
            <a:r>
              <a:rPr lang="de-DE" sz="2400" dirty="0" smtClean="0"/>
              <a:t> 	</a:t>
            </a:r>
            <a:r>
              <a:rPr lang="de-DE" dirty="0" smtClean="0"/>
              <a:t>	</a:t>
            </a:r>
          </a:p>
        </p:txBody>
      </p:sp>
      <p:pic>
        <p:nvPicPr>
          <p:cNvPr id="1229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26162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105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3213224" cy="15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484784"/>
            <a:ext cx="84074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5"/>
            <a:ext cx="8219256" cy="4320481"/>
          </a:xfrm>
          <a:noFill/>
        </p:spPr>
        <p:txBody>
          <a:bodyPr lIns="92075" tIns="46038" rIns="92075" bIns="46038"/>
          <a:lstStyle/>
          <a:p>
            <a:pPr eaLnBrk="1" hangingPunct="1"/>
            <a:endParaRPr lang="de-DE" dirty="0" smtClean="0">
              <a:solidFill>
                <a:srgbClr val="3399FF"/>
              </a:solidFill>
            </a:endParaRPr>
          </a:p>
          <a:p>
            <a:pPr eaLnBrk="1" hangingPunct="1"/>
            <a:r>
              <a:rPr lang="de-DE" dirty="0" smtClean="0">
                <a:solidFill>
                  <a:srgbClr val="3399FF"/>
                </a:solidFill>
              </a:rPr>
              <a:t>  </a:t>
            </a:r>
            <a:r>
              <a:rPr lang="de-DE" dirty="0" smtClean="0">
                <a:solidFill>
                  <a:schemeClr val="bg1"/>
                </a:solidFill>
                <a:latin typeface="Futura Bk BT" pitchFamily="34" charset="0"/>
              </a:rPr>
              <a:t>Artgerechte Tierhaltung</a:t>
            </a:r>
          </a:p>
          <a:p>
            <a:pPr eaLnBrk="1" hangingPunct="1">
              <a:buFontTx/>
              <a:buNone/>
            </a:pPr>
            <a:endParaRPr lang="de-DE" sz="1200" dirty="0" smtClean="0">
              <a:solidFill>
                <a:schemeClr val="bg1"/>
              </a:solidFill>
              <a:latin typeface="Futura Bk BT" pitchFamily="34" charset="0"/>
            </a:endParaRPr>
          </a:p>
          <a:p>
            <a:pPr eaLnBrk="1" hangingPunct="1">
              <a:buFontTx/>
              <a:buNone/>
            </a:pPr>
            <a:r>
              <a:rPr lang="de-DE" dirty="0" smtClean="0">
                <a:solidFill>
                  <a:schemeClr val="bg1"/>
                </a:solidFill>
                <a:latin typeface="Futura Bk BT" pitchFamily="34" charset="0"/>
              </a:rPr>
              <a:t>                   </a:t>
            </a:r>
            <a:r>
              <a:rPr lang="de-DE" sz="2800" dirty="0" smtClean="0">
                <a:solidFill>
                  <a:schemeClr val="bg1"/>
                </a:solidFill>
                <a:latin typeface="Futura Bk BT" pitchFamily="34" charset="0"/>
              </a:rPr>
              <a:t>a) Rinderhaltung</a:t>
            </a:r>
          </a:p>
          <a:p>
            <a:pPr eaLnBrk="1" hangingPunct="1">
              <a:buFontTx/>
              <a:buNone/>
            </a:pPr>
            <a:endParaRPr lang="de-DE" sz="2800" dirty="0" smtClean="0">
              <a:solidFill>
                <a:schemeClr val="bg1"/>
              </a:solidFill>
              <a:latin typeface="Futura Bk BT" pitchFamily="34" charset="0"/>
            </a:endParaRPr>
          </a:p>
          <a:p>
            <a:pPr eaLnBrk="1" hangingPunct="1">
              <a:buFontTx/>
              <a:buNone/>
            </a:pPr>
            <a:r>
              <a:rPr lang="de-DE" sz="2800" dirty="0" smtClean="0">
                <a:solidFill>
                  <a:schemeClr val="bg1"/>
                </a:solidFill>
                <a:latin typeface="Futura Bk BT" pitchFamily="34" charset="0"/>
              </a:rPr>
              <a:t>	                 </a:t>
            </a:r>
          </a:p>
          <a:p>
            <a:pPr eaLnBrk="1" hangingPunct="1">
              <a:buFontTx/>
              <a:buNone/>
            </a:pPr>
            <a:endParaRPr lang="de-DE" sz="2800" dirty="0">
              <a:solidFill>
                <a:schemeClr val="bg1"/>
              </a:solidFill>
              <a:latin typeface="Futura Bk BT" pitchFamily="34" charset="0"/>
            </a:endParaRPr>
          </a:p>
          <a:p>
            <a:pPr eaLnBrk="1" hangingPunct="1">
              <a:buFontTx/>
              <a:buNone/>
            </a:pPr>
            <a:r>
              <a:rPr lang="de-DE" sz="2800" dirty="0" smtClean="0">
                <a:solidFill>
                  <a:schemeClr val="bg1"/>
                </a:solidFill>
                <a:latin typeface="Futura Bk BT" pitchFamily="34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Futura Bk BT" pitchFamily="34" charset="0"/>
              </a:rPr>
              <a:t>b) Schweinehaltung</a:t>
            </a:r>
          </a:p>
          <a:p>
            <a:pPr eaLnBrk="1" hangingPunct="1">
              <a:buFontTx/>
              <a:buNone/>
            </a:pPr>
            <a:endParaRPr lang="de-DE" sz="2800" dirty="0" smtClean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lIns="92075" tIns="46038" rIns="92075" bIns="46038"/>
          <a:lstStyle/>
          <a:p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latin typeface="Futura Bk BT" pitchFamily="34" charset="0"/>
              </a:rPr>
              <a:t>Unterrichtsinhalte: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967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24 Landwirtschaft und Naturschutz\Förderung&amp;Betriebswirtschaft\Verwaltung\FIONA\Herr Breitling beim Fiona Antrag anneh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40768"/>
            <a:ext cx="8067641" cy="53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15200" cy="452596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b="1" dirty="0" smtClean="0">
                <a:solidFill>
                  <a:schemeClr val="tx1"/>
                </a:solidFill>
                <a:latin typeface="Futura Bk BT" pitchFamily="34" charset="0"/>
              </a:rPr>
              <a:t>Unternehmensführung</a:t>
            </a:r>
          </a:p>
          <a:p>
            <a:pPr eaLnBrk="1" hangingPunct="1">
              <a:buFontTx/>
              <a:buNone/>
            </a:pPr>
            <a:endParaRPr lang="de-DE" dirty="0" smtClean="0">
              <a:solidFill>
                <a:schemeClr val="bg1">
                  <a:lumMod val="95000"/>
                </a:schemeClr>
              </a:solidFill>
              <a:latin typeface="Futura Bk BT" pitchFamily="34" charset="0"/>
            </a:endParaRPr>
          </a:p>
          <a:p>
            <a:pPr eaLnBrk="1" hangingPunct="1">
              <a:buFontTx/>
              <a:buNone/>
            </a:pPr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Futura Bk BT" pitchFamily="34" charset="0"/>
              </a:rPr>
              <a:t>	    </a:t>
            </a:r>
            <a:r>
              <a:rPr lang="de-DE" sz="2800" b="1" dirty="0" smtClean="0">
                <a:solidFill>
                  <a:schemeClr val="bg1">
                    <a:lumMod val="95000"/>
                  </a:schemeClr>
                </a:solidFill>
                <a:latin typeface="Futura Bk BT" pitchFamily="34" charset="0"/>
              </a:rPr>
              <a:t>- Marktlehre, Agrarpolitik</a:t>
            </a:r>
          </a:p>
          <a:p>
            <a:pPr eaLnBrk="1" hangingPunct="1">
              <a:buFontTx/>
              <a:buNone/>
            </a:pPr>
            <a:r>
              <a:rPr lang="de-DE" sz="2800" b="1" dirty="0" smtClean="0">
                <a:solidFill>
                  <a:schemeClr val="bg1">
                    <a:lumMod val="95000"/>
                  </a:schemeClr>
                </a:solidFill>
                <a:latin typeface="Futura Bk BT" pitchFamily="34" charset="0"/>
              </a:rPr>
              <a:t>	    - Betriebswirtschaftslehre</a:t>
            </a:r>
          </a:p>
          <a:p>
            <a:pPr eaLnBrk="1" hangingPunct="1">
              <a:buFontTx/>
              <a:buNone/>
            </a:pPr>
            <a:r>
              <a:rPr lang="de-DE" sz="2800" b="1" dirty="0" smtClean="0">
                <a:solidFill>
                  <a:schemeClr val="bg1">
                    <a:lumMod val="95000"/>
                  </a:schemeClr>
                </a:solidFill>
                <a:latin typeface="Futura Bk BT" pitchFamily="34" charset="0"/>
              </a:rPr>
              <a:t>	    - Buchführung</a:t>
            </a:r>
          </a:p>
          <a:p>
            <a:pPr eaLnBrk="1" hangingPunct="1">
              <a:buFontTx/>
              <a:buNone/>
            </a:pPr>
            <a:r>
              <a:rPr lang="de-DE" sz="2800" b="1" dirty="0" smtClean="0">
                <a:solidFill>
                  <a:schemeClr val="bg1">
                    <a:lumMod val="95000"/>
                  </a:schemeClr>
                </a:solidFill>
                <a:latin typeface="Futura Bk BT" pitchFamily="34" charset="0"/>
              </a:rPr>
              <a:t>	    - Bürgerliches Recht</a:t>
            </a:r>
          </a:p>
          <a:p>
            <a:pPr eaLnBrk="1" hangingPunct="1">
              <a:buFontTx/>
              <a:buNone/>
            </a:pPr>
            <a:r>
              <a:rPr lang="de-DE" sz="2800" b="1" dirty="0">
                <a:solidFill>
                  <a:schemeClr val="bg1">
                    <a:lumMod val="95000"/>
                  </a:schemeClr>
                </a:solidFill>
                <a:latin typeface="Futura Bk BT" pitchFamily="34" charset="0"/>
              </a:rPr>
              <a:t>	</a:t>
            </a:r>
            <a:r>
              <a:rPr lang="de-DE" sz="2800" b="1" dirty="0" smtClean="0">
                <a:solidFill>
                  <a:schemeClr val="bg1">
                    <a:lumMod val="95000"/>
                  </a:schemeClr>
                </a:solidFill>
                <a:latin typeface="Futura Bk BT" pitchFamily="34" charset="0"/>
              </a:rPr>
              <a:t>    - u.a.	</a:t>
            </a:r>
            <a:endParaRPr lang="de-DE" sz="2800" dirty="0" smtClean="0">
              <a:solidFill>
                <a:schemeClr val="bg1">
                  <a:lumMod val="95000"/>
                </a:schemeClr>
              </a:solidFill>
              <a:latin typeface="Futura Bk BT" pitchFamily="34" charset="0"/>
            </a:endParaRPr>
          </a:p>
          <a:p>
            <a:pPr eaLnBrk="1" hangingPunct="1">
              <a:buFontTx/>
              <a:buNone/>
            </a:pPr>
            <a:endParaRPr lang="de-DE" sz="2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lIns="92075" tIns="46038" rIns="92075" bIns="46038"/>
          <a:lstStyle/>
          <a:p>
            <a:r>
              <a:rPr lang="de-DE" sz="3200" b="1" dirty="0">
                <a:latin typeface="Futura Bk BT" pitchFamily="34" charset="0"/>
              </a:rPr>
              <a:t>Unterrichtsinhalte:</a:t>
            </a:r>
          </a:p>
        </p:txBody>
      </p:sp>
    </p:spTree>
  </p:cSld>
  <p:clrMapOvr>
    <a:masterClrMapping/>
  </p:clrMapOvr>
  <p:transition spd="slow" advTm="107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de-DE" sz="3200" b="1" dirty="0">
                <a:latin typeface="Futura Bk BT" pitchFamily="34" charset="0"/>
              </a:rPr>
              <a:t>Unterrichtsinhalte: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8569076" cy="3743325"/>
          </a:xfrm>
          <a:solidFill>
            <a:schemeClr val="accent1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b="1" dirty="0" smtClean="0">
                <a:latin typeface="Futura Bk BT" pitchFamily="34" charset="0"/>
              </a:rPr>
              <a:t>		Schwerpunktunterricht in: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2400" b="1" dirty="0" smtClean="0">
              <a:latin typeface="Futura Bk BT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dirty="0" smtClean="0">
                <a:latin typeface="Futura Bk BT" pitchFamily="34" charset="0"/>
              </a:rPr>
              <a:t> - Mutterkuhhaltung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dirty="0" smtClean="0">
                <a:latin typeface="Futura Bk BT" pitchFamily="34" charset="0"/>
              </a:rPr>
              <a:t> - Pferdehaltung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dirty="0" smtClean="0">
                <a:latin typeface="Futura Bk BT" pitchFamily="34" charset="0"/>
              </a:rPr>
              <a:t> - Streuobstbau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dirty="0" smtClean="0">
                <a:latin typeface="Futura Bk BT" pitchFamily="34" charset="0"/>
              </a:rPr>
              <a:t> - Waldbau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dirty="0" smtClean="0">
                <a:latin typeface="Futura Bk BT" pitchFamily="34" charset="0"/>
              </a:rPr>
              <a:t> - auch Andere möglich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dirty="0">
                <a:latin typeface="Futura Bk BT" pitchFamily="34" charset="0"/>
              </a:rPr>
              <a:t>	</a:t>
            </a:r>
            <a:endParaRPr lang="de-DE" sz="2400" dirty="0" smtClean="0">
              <a:latin typeface="Futura Bk BT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dirty="0" smtClean="0">
                <a:latin typeface="Futura Bk BT" pitchFamily="34" charset="0"/>
              </a:rPr>
              <a:t> 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68302" y="2348880"/>
            <a:ext cx="4380162" cy="3671863"/>
          </a:xfrm>
          <a:noFill/>
        </p:spPr>
        <p:txBody>
          <a:bodyPr lIns="92075" tIns="46038" rIns="92075" bIns="46038"/>
          <a:lstStyle/>
          <a:p>
            <a:pPr marL="342900" indent="-342900" eaLnBrk="1" hangingPunct="1">
              <a:buFont typeface="Wingdings" pitchFamily="2" charset="2"/>
              <a:buChar char="ü"/>
            </a:pPr>
            <a:r>
              <a:rPr lang="de-DE" sz="2400" dirty="0" smtClean="0">
                <a:latin typeface="Futura Bk BT" pitchFamily="34" charset="0"/>
              </a:rPr>
              <a:t>Unterricht durch Spezialisten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de-DE" sz="2400" dirty="0" smtClean="0">
                <a:latin typeface="Futura Bk BT" pitchFamily="34" charset="0"/>
              </a:rPr>
              <a:t>Mindestens zwei Fächer müssen belegt werden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de-DE" sz="2400" dirty="0" smtClean="0">
                <a:latin typeface="Futura Bk BT" pitchFamily="34" charset="0"/>
              </a:rPr>
              <a:t>Diese Fächer werden nach Wünschen der Teilnehmer festgelegt</a:t>
            </a:r>
          </a:p>
          <a:p>
            <a:pPr eaLnBrk="1" hangingPunct="1">
              <a:buFontTx/>
              <a:buNone/>
            </a:pPr>
            <a:r>
              <a:rPr lang="de-DE" sz="2400" dirty="0" smtClean="0">
                <a:latin typeface="Futura Bk BT" pitchFamily="34" charset="0"/>
              </a:rPr>
              <a:t>	</a:t>
            </a:r>
          </a:p>
        </p:txBody>
      </p:sp>
    </p:spTree>
  </p:cSld>
  <p:clrMapOvr>
    <a:masterClrMapping/>
  </p:clrMapOvr>
  <p:transition spd="slow" advTm="30567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Öko</a:t>
            </a:r>
            <a:r>
              <a:rPr lang="de-DE" dirty="0" smtClean="0"/>
              <a:t> Landbau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Neuer vertiefter Schwerpunkt </a:t>
            </a:r>
          </a:p>
          <a:p>
            <a:pPr marL="1282700" lvl="1" indent="-457200">
              <a:buFont typeface="Arial" panose="020B0604020202020204" pitchFamily="34" charset="0"/>
              <a:buChar char="•"/>
            </a:pPr>
            <a:r>
              <a:rPr lang="de-DE" dirty="0" smtClean="0"/>
              <a:t>6 Veranstaltungen</a:t>
            </a:r>
            <a:endParaRPr lang="de-DE" dirty="0"/>
          </a:p>
          <a:p>
            <a:pPr marL="1282700" lvl="1" indent="-457200">
              <a:buFont typeface="Arial" panose="020B0604020202020204" pitchFamily="34" charset="0"/>
              <a:buChar char="•"/>
            </a:pPr>
            <a:r>
              <a:rPr lang="de-DE" dirty="0" smtClean="0"/>
              <a:t>In die Hauptfächer integriert</a:t>
            </a:r>
          </a:p>
          <a:p>
            <a:pPr marL="1282700" lvl="1" indent="-457200">
              <a:buFont typeface="Arial" panose="020B0604020202020204" pitchFamily="34" charset="0"/>
              <a:buChar char="•"/>
            </a:pPr>
            <a:r>
              <a:rPr lang="de-DE" dirty="0" smtClean="0"/>
              <a:t>Unterricht u.a. durch Biolandberater</a:t>
            </a:r>
          </a:p>
          <a:p>
            <a:pPr marL="1282700" lvl="1" indent="-457200">
              <a:buFont typeface="Arial" panose="020B0604020202020204" pitchFamily="34" charset="0"/>
              <a:buChar char="•"/>
            </a:pPr>
            <a:r>
              <a:rPr lang="de-DE" dirty="0" smtClean="0"/>
              <a:t>Betriebsbesichtigungen</a:t>
            </a:r>
          </a:p>
        </p:txBody>
      </p:sp>
    </p:spTree>
    <p:extLst>
      <p:ext uri="{BB962C8B-B14F-4D97-AF65-F5344CB8AC3E}">
        <p14:creationId xmlns:p14="http://schemas.microsoft.com/office/powerpoint/2010/main" val="5418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200" b="1" dirty="0" smtClean="0">
                <a:latin typeface="Futura Bk BT" pitchFamily="34" charset="0"/>
              </a:rPr>
              <a:t>Unterrichtserteilung durch:</a:t>
            </a:r>
            <a:endParaRPr lang="de-DE" sz="3200" b="1" dirty="0">
              <a:latin typeface="Futura Bk BT" pitchFamily="34" charset="0"/>
            </a:endParaRP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4653136"/>
            <a:ext cx="8064896" cy="4106863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de-DE" sz="2400" dirty="0" smtClean="0">
                <a:latin typeface="Futura Bk BT" pitchFamily="34" charset="0"/>
              </a:rPr>
              <a:t>Landwirtschaftliche Lehrer und Berater der Abteilung Landwirtschaft und Naturschutz am Landratsamt Calw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de-DE" sz="2400" dirty="0" smtClean="0">
                <a:latin typeface="Futura Bk BT" pitchFamily="34" charset="0"/>
              </a:rPr>
              <a:t>Fremdreferenten für spezielle Themen (z.B. Recht, Steuern, Waldbau,  u.v.a.)</a:t>
            </a:r>
          </a:p>
          <a:p>
            <a:pPr eaLnBrk="1" hangingPunct="1">
              <a:buFontTx/>
              <a:buNone/>
            </a:pPr>
            <a:endParaRPr lang="de-DE" dirty="0" smtClean="0">
              <a:latin typeface="Futura Bk BT" pitchFamily="34" charset="0"/>
            </a:endParaRPr>
          </a:p>
        </p:txBody>
      </p:sp>
      <p:pic>
        <p:nvPicPr>
          <p:cNvPr id="1026" name="Picture 2" descr="M:\24 Landwirtschaft und Naturschutz\Sonstiges\NE-Schule\Fotos\Kurs 09-11\Unterricht21.11.200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78692"/>
            <a:ext cx="4995720" cy="33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61358"/>
      </p:ext>
    </p:extLst>
  </p:cSld>
  <p:clrMapOvr>
    <a:masterClrMapping/>
  </p:clrMapOvr>
  <p:transition spd="slow" advTm="1240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200" b="1" dirty="0">
                <a:latin typeface="Futura Bk BT" pitchFamily="34" charset="0"/>
              </a:rPr>
              <a:t>Unterrichtsbeispiele im Sommer: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600" dirty="0" err="1" smtClean="0">
                <a:latin typeface="Futura Bk BT" pitchFamily="34" charset="0"/>
              </a:rPr>
              <a:t>Feldtag</a:t>
            </a:r>
            <a:endParaRPr lang="de-DE" sz="3600" dirty="0" smtClean="0">
              <a:latin typeface="Futura Bk BT" pitchFamily="34" charset="0"/>
            </a:endParaRP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2019300"/>
            <a:ext cx="4033837" cy="410686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de-DE" dirty="0" smtClean="0">
              <a:latin typeface="Futura Bk BT" pitchFamily="34" charset="0"/>
            </a:endParaRPr>
          </a:p>
          <a:p>
            <a:pPr eaLnBrk="1" hangingPunct="1"/>
            <a:r>
              <a:rPr lang="de-DE" dirty="0" smtClean="0">
                <a:latin typeface="Futura Bk BT" pitchFamily="34" charset="0"/>
              </a:rPr>
              <a:t>Beurteilen der Unkräuter in einem Winterweizenbestand.</a:t>
            </a:r>
          </a:p>
          <a:p>
            <a:pPr eaLnBrk="1" hangingPunct="1">
              <a:buFontTx/>
              <a:buNone/>
            </a:pPr>
            <a:endParaRPr lang="de-DE" dirty="0" smtClean="0">
              <a:latin typeface="Futura Bk BT" pitchFamily="34" charset="0"/>
            </a:endParaRPr>
          </a:p>
        </p:txBody>
      </p:sp>
      <p:pic>
        <p:nvPicPr>
          <p:cNvPr id="1036" name="Picture 12" descr="M:\24 Landwirtschaft und Naturschutz\Sonstiges\NE-Schule\Fotos\Kurs 09-11\Unterricht21.11.2009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7841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240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de-DE" sz="3200" b="1" dirty="0">
                <a:latin typeface="Futura Bk BT" pitchFamily="34" charset="0"/>
              </a:rPr>
              <a:t>Unterrichtsbeispiele im Sommer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848" cy="4525963"/>
          </a:xfrm>
          <a:noFill/>
        </p:spPr>
        <p:txBody>
          <a:bodyPr lIns="92075" tIns="46038" rIns="92075" bIns="46038"/>
          <a:lstStyle/>
          <a:p>
            <a:r>
              <a:rPr lang="de-DE" b="1" dirty="0" err="1" smtClean="0">
                <a:latin typeface="Futura Bk BT" pitchFamily="34" charset="0"/>
              </a:rPr>
              <a:t>Felderbegehung</a:t>
            </a:r>
            <a:endParaRPr lang="de-DE" b="1" dirty="0" smtClean="0">
              <a:latin typeface="Futura Bk BT" pitchFamily="34" charset="0"/>
            </a:endParaRPr>
          </a:p>
          <a:p>
            <a:pPr eaLnBrk="1" hangingPunct="1"/>
            <a:endParaRPr lang="de-DE" b="1" dirty="0" smtClean="0">
              <a:latin typeface="Futura Bk BT" pitchFamily="34" charset="0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484784"/>
            <a:ext cx="4671690" cy="4525963"/>
          </a:xfrm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r>
              <a:rPr lang="de-DE" dirty="0">
                <a:latin typeface="Futura Bk BT" pitchFamily="34" charset="0"/>
              </a:rPr>
              <a:t> </a:t>
            </a:r>
            <a:r>
              <a:rPr lang="de-DE" dirty="0" smtClean="0">
                <a:latin typeface="Futura Bk BT" pitchFamily="34" charset="0"/>
              </a:rPr>
              <a:t>        </a:t>
            </a:r>
          </a:p>
          <a:p>
            <a:pPr eaLnBrk="1" hangingPunct="1"/>
            <a:r>
              <a:rPr lang="de-DE" sz="3200" dirty="0">
                <a:latin typeface="Futura Bk BT" pitchFamily="34" charset="0"/>
              </a:rPr>
              <a:t> </a:t>
            </a:r>
            <a:r>
              <a:rPr lang="de-DE" sz="3200" dirty="0" smtClean="0">
                <a:latin typeface="Futura Bk BT" pitchFamily="34" charset="0"/>
              </a:rPr>
              <a:t>     	Pflanzenschutz:</a:t>
            </a:r>
          </a:p>
          <a:p>
            <a:pPr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     </a:t>
            </a:r>
            <a:r>
              <a:rPr lang="de-DE" dirty="0">
                <a:latin typeface="Futura Bk BT" pitchFamily="34" charset="0"/>
              </a:rPr>
              <a:t> </a:t>
            </a:r>
            <a:r>
              <a:rPr lang="de-DE" dirty="0" smtClean="0">
                <a:latin typeface="Futura Bk BT" pitchFamily="34" charset="0"/>
              </a:rPr>
              <a:t>	Ermittlung der	Schadschwelle bei 	Rapsglanzkäfer</a:t>
            </a:r>
          </a:p>
        </p:txBody>
      </p:sp>
      <p:pic>
        <p:nvPicPr>
          <p:cNvPr id="4098" name="Picture 2" descr="M:\24 Landwirtschaft und Naturschutz\Sonstiges\NE-Schule\Fotos\Kurs 11-13\NE Schüler 11-13, unkrauttag in Altburg\P1050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492896"/>
            <a:ext cx="452237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6167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25" y="476672"/>
            <a:ext cx="7772400" cy="9366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200" b="1" dirty="0" smtClean="0">
                <a:latin typeface="Futura Bk BT" pitchFamily="34" charset="0"/>
              </a:rPr>
              <a:t>Leistungsnachweise während der Schulzeit</a:t>
            </a:r>
            <a:endParaRPr lang="de-DE" sz="3200" b="1" dirty="0">
              <a:latin typeface="Futura Bk BT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62213" y="1844824"/>
            <a:ext cx="73970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2800" dirty="0" smtClean="0">
                <a:latin typeface="Futura Bk BT" pitchFamily="34" charset="0"/>
              </a:rPr>
              <a:t>Jeweils 4 Klassenarbeiten und eine Projektarbeit in den Fächern:</a:t>
            </a:r>
          </a:p>
          <a:p>
            <a:pPr eaLnBrk="1" hangingPunct="1">
              <a:buFontTx/>
              <a:buNone/>
            </a:pPr>
            <a:endParaRPr lang="de-DE" sz="2800" dirty="0">
              <a:latin typeface="Futura Bk BT" pitchFamily="34" charset="0"/>
            </a:endParaRPr>
          </a:p>
          <a:p>
            <a:pPr eaLnBrk="1" hangingPunct="1">
              <a:buFontTx/>
              <a:buNone/>
            </a:pPr>
            <a:r>
              <a:rPr lang="de-DE" sz="2800" dirty="0">
                <a:latin typeface="Futura Bk BT" pitchFamily="34" charset="0"/>
              </a:rPr>
              <a:t>	</a:t>
            </a:r>
            <a:r>
              <a:rPr lang="de-DE" sz="2400" dirty="0" smtClean="0">
                <a:solidFill>
                  <a:srgbClr val="002060"/>
                </a:solidFill>
                <a:latin typeface="Futura Bk BT" pitchFamily="34" charset="0"/>
              </a:rPr>
              <a:t>-</a:t>
            </a:r>
            <a:r>
              <a:rPr lang="de-DE" sz="2400" dirty="0" smtClean="0">
                <a:solidFill>
                  <a:schemeClr val="bg2"/>
                </a:solidFill>
                <a:latin typeface="Futura Bk BT" pitchFamily="34" charset="0"/>
              </a:rPr>
              <a:t> </a:t>
            </a: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Pflanzenbau</a:t>
            </a:r>
          </a:p>
          <a:p>
            <a:pPr eaLnBrk="1" hangingPunct="1">
              <a:buFontTx/>
              <a:buNone/>
            </a:pP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	</a:t>
            </a:r>
            <a:r>
              <a:rPr lang="de-DE" sz="2800" dirty="0" smtClean="0">
                <a:solidFill>
                  <a:srgbClr val="002060"/>
                </a:solidFill>
                <a:latin typeface="Futura Bk BT" pitchFamily="34" charset="0"/>
              </a:rPr>
              <a:t>- </a:t>
            </a: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Tierhaltung</a:t>
            </a:r>
          </a:p>
          <a:p>
            <a:pPr eaLnBrk="1" hangingPunct="1">
              <a:buFontTx/>
              <a:buNone/>
            </a:pP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	</a:t>
            </a:r>
            <a:r>
              <a:rPr lang="de-DE" sz="2800" dirty="0" smtClean="0">
                <a:solidFill>
                  <a:srgbClr val="002060"/>
                </a:solidFill>
                <a:latin typeface="Futura Bk BT" pitchFamily="34" charset="0"/>
              </a:rPr>
              <a:t>- </a:t>
            </a: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Unternehmensführung</a:t>
            </a:r>
          </a:p>
          <a:p>
            <a:pPr eaLnBrk="1" hangingPunct="1">
              <a:buFontTx/>
              <a:buNone/>
            </a:pP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	</a:t>
            </a:r>
            <a:endParaRPr lang="de-DE" sz="2400" dirty="0" smtClean="0">
              <a:solidFill>
                <a:srgbClr val="002060"/>
              </a:solidFill>
              <a:latin typeface="Futura Bk BT" pitchFamily="34" charset="0"/>
            </a:endParaRPr>
          </a:p>
          <a:p>
            <a:r>
              <a:rPr lang="de-DE" sz="2400" dirty="0" smtClean="0">
                <a:latin typeface="Futura Bk BT" pitchFamily="34" charset="0"/>
              </a:rPr>
              <a:t>Ergeben eine Anmeldenote</a:t>
            </a:r>
            <a:endParaRPr lang="de-DE" sz="2400" dirty="0">
              <a:latin typeface="Futura Bk BT" pitchFamily="34" charset="0"/>
            </a:endParaRPr>
          </a:p>
        </p:txBody>
      </p:sp>
    </p:spTree>
  </p:cSld>
  <p:clrMapOvr>
    <a:masterClrMapping/>
  </p:clrMapOvr>
  <p:transition spd="slow" advTm="20900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62213" y="404664"/>
            <a:ext cx="7772400" cy="9366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200" b="1" dirty="0" smtClean="0">
                <a:latin typeface="Futura Bk BT" pitchFamily="34" charset="0"/>
              </a:rPr>
              <a:t>Abschlussprüfungen</a:t>
            </a:r>
            <a:endParaRPr lang="de-DE" sz="3200" b="1" dirty="0">
              <a:latin typeface="Futura Bk BT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62213" y="1844824"/>
            <a:ext cx="73970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de-DE" sz="2800" dirty="0" smtClean="0">
                <a:latin typeface="Futura Bk BT" pitchFamily="34" charset="0"/>
              </a:rPr>
              <a:t>Abschlussprüfung in den Fächern:</a:t>
            </a:r>
          </a:p>
          <a:p>
            <a:pPr eaLnBrk="1" hangingPunct="1">
              <a:buFontTx/>
              <a:buNone/>
            </a:pPr>
            <a:endParaRPr lang="de-DE" sz="2800" dirty="0">
              <a:latin typeface="Futura Bk BT" pitchFamily="34" charset="0"/>
            </a:endParaRPr>
          </a:p>
          <a:p>
            <a:pPr eaLnBrk="1" hangingPunct="1">
              <a:buFontTx/>
              <a:buNone/>
            </a:pPr>
            <a:r>
              <a:rPr lang="de-DE" sz="2800" dirty="0">
                <a:latin typeface="Futura Bk BT" pitchFamily="34" charset="0"/>
              </a:rPr>
              <a:t>	</a:t>
            </a:r>
            <a:r>
              <a:rPr lang="de-DE" sz="2400" dirty="0" smtClean="0">
                <a:solidFill>
                  <a:srgbClr val="002060"/>
                </a:solidFill>
                <a:latin typeface="Futura Bk BT" pitchFamily="34" charset="0"/>
              </a:rPr>
              <a:t>-</a:t>
            </a:r>
            <a:r>
              <a:rPr lang="de-DE" sz="2400" dirty="0" smtClean="0">
                <a:solidFill>
                  <a:schemeClr val="bg2"/>
                </a:solidFill>
                <a:latin typeface="Futura Bk BT" pitchFamily="34" charset="0"/>
              </a:rPr>
              <a:t> </a:t>
            </a: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Pflanzenbau</a:t>
            </a:r>
          </a:p>
          <a:p>
            <a:pPr eaLnBrk="1" hangingPunct="1">
              <a:buFontTx/>
              <a:buNone/>
            </a:pP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	</a:t>
            </a:r>
            <a:r>
              <a:rPr lang="de-DE" sz="2800" dirty="0" smtClean="0">
                <a:solidFill>
                  <a:srgbClr val="002060"/>
                </a:solidFill>
                <a:latin typeface="Futura Bk BT" pitchFamily="34" charset="0"/>
              </a:rPr>
              <a:t>- </a:t>
            </a: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Tierhaltung</a:t>
            </a:r>
          </a:p>
          <a:p>
            <a:pPr eaLnBrk="1" hangingPunct="1">
              <a:buFontTx/>
              <a:buNone/>
            </a:pP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	</a:t>
            </a:r>
            <a:r>
              <a:rPr lang="de-DE" sz="2800" dirty="0" smtClean="0">
                <a:solidFill>
                  <a:srgbClr val="002060"/>
                </a:solidFill>
                <a:latin typeface="Futura Bk BT" pitchFamily="34" charset="0"/>
              </a:rPr>
              <a:t>- </a:t>
            </a: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Unternehmensführung</a:t>
            </a:r>
          </a:p>
          <a:p>
            <a:pPr eaLnBrk="1" hangingPunct="1">
              <a:buFontTx/>
              <a:buNone/>
            </a:pPr>
            <a:r>
              <a:rPr lang="de-DE" sz="2800" dirty="0">
                <a:solidFill>
                  <a:srgbClr val="002060"/>
                </a:solidFill>
                <a:latin typeface="Futura Bk BT" pitchFamily="34" charset="0"/>
              </a:rPr>
              <a:t>	</a:t>
            </a:r>
            <a:endParaRPr lang="de-DE" sz="2400" dirty="0" smtClean="0">
              <a:solidFill>
                <a:srgbClr val="002060"/>
              </a:solidFill>
              <a:latin typeface="Futura Bk BT" pitchFamily="34" charset="0"/>
            </a:endParaRPr>
          </a:p>
          <a:p>
            <a:r>
              <a:rPr lang="de-DE" sz="2400" dirty="0" smtClean="0">
                <a:latin typeface="Futura Bk BT" pitchFamily="34" charset="0"/>
              </a:rPr>
              <a:t>Anmeldenote (50%) + Prüfungsnote (50%) = Endnote</a:t>
            </a:r>
            <a:endParaRPr lang="de-DE" sz="2400" dirty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05891"/>
      </p:ext>
    </p:extLst>
  </p:cSld>
  <p:clrMapOvr>
    <a:masterClrMapping/>
  </p:clrMapOvr>
  <p:transition spd="slow" advTm="209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24\Sonstiges\NE-Schule\Abschlussfeier\2019\P1120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5" y="864499"/>
            <a:ext cx="7502979" cy="5627354"/>
          </a:xfrm>
          <a:prstGeom prst="rect">
            <a:avLst/>
          </a:prstGeom>
          <a:noFill/>
        </p:spPr>
      </p:pic>
      <p:sp>
        <p:nvSpPr>
          <p:cNvPr id="410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536" y="831371"/>
            <a:ext cx="7648138" cy="1238791"/>
          </a:xfrm>
          <a:solidFill>
            <a:srgbClr val="CEE7DE"/>
          </a:solidFill>
        </p:spPr>
        <p:txBody>
          <a:bodyPr lIns="92075" tIns="46038" rIns="92075" bIns="46038"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  <a:latin typeface="Futura Bk BT" pitchFamily="34" charset="0"/>
              </a:rPr>
              <a:t>Fachschule für Landwirtschaft</a:t>
            </a:r>
            <a:br>
              <a:rPr lang="de-DE" sz="2800" dirty="0" smtClean="0">
                <a:solidFill>
                  <a:srgbClr val="0070C0"/>
                </a:solidFill>
                <a:latin typeface="Futura Bk BT" pitchFamily="34" charset="0"/>
              </a:rPr>
            </a:br>
            <a:r>
              <a:rPr lang="de-DE" sz="2800" dirty="0" smtClean="0">
                <a:solidFill>
                  <a:srgbClr val="0070C0"/>
                </a:solidFill>
                <a:latin typeface="Futura Bk BT" pitchFamily="34" charset="0"/>
              </a:rPr>
              <a:t>Landratsamt Calw,</a:t>
            </a:r>
          </a:p>
          <a:p>
            <a:pPr eaLnBrk="1" hangingPunct="1"/>
            <a:r>
              <a:rPr lang="de-DE" sz="1600" dirty="0" smtClean="0">
                <a:solidFill>
                  <a:srgbClr val="0070C0"/>
                </a:solidFill>
                <a:latin typeface="Futura Bk BT" pitchFamily="34" charset="0"/>
              </a:rPr>
              <a:t>Abteilung Landwirtschaft und Naturschutz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510802" y="6093296"/>
            <a:ext cx="2520280" cy="338554"/>
          </a:xfrm>
          <a:prstGeom prst="rect">
            <a:avLst/>
          </a:prstGeom>
          <a:solidFill>
            <a:srgbClr val="CEE7DE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Abschlussjahrgang 2019</a:t>
            </a:r>
            <a:endParaRPr lang="de-DE" sz="1600" dirty="0"/>
          </a:p>
        </p:txBody>
      </p:sp>
    </p:spTree>
  </p:cSld>
  <p:clrMapOvr>
    <a:masterClrMapping/>
  </p:clrMapOvr>
  <p:transition spd="slow" advTm="10933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896"/>
            <a:ext cx="68405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de-DE" dirty="0" smtClean="0">
                <a:latin typeface="Futura Bk BT" pitchFamily="34" charset="0"/>
              </a:rPr>
              <a:t>Abschluss:</a:t>
            </a:r>
          </a:p>
        </p:txBody>
      </p:sp>
      <p:sp>
        <p:nvSpPr>
          <p:cNvPr id="194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87" y="1412776"/>
            <a:ext cx="9142413" cy="4824535"/>
          </a:xfrm>
          <a:noFill/>
        </p:spPr>
        <p:txBody>
          <a:bodyPr lIns="92075" tIns="46038" rIns="92075" bIns="46038"/>
          <a:lstStyle/>
          <a:p>
            <a:r>
              <a:rPr lang="de-DE" dirty="0" smtClean="0"/>
              <a:t>   </a:t>
            </a:r>
            <a:r>
              <a:rPr lang="de-DE" dirty="0">
                <a:latin typeface="Futura Bk BT" pitchFamily="34" charset="0"/>
              </a:rPr>
              <a:t>Nach erfolgreichem Schulabschluss </a:t>
            </a:r>
            <a:br>
              <a:rPr lang="de-DE" dirty="0">
                <a:latin typeface="Futura Bk BT" pitchFamily="34" charset="0"/>
              </a:rPr>
            </a:br>
            <a:r>
              <a:rPr lang="de-DE" dirty="0">
                <a:latin typeface="Futura Bk BT" pitchFamily="34" charset="0"/>
              </a:rPr>
              <a:t>	wird die Urkunde zur</a:t>
            </a:r>
          </a:p>
          <a:p>
            <a:pPr eaLnBrk="1" hangingPunct="1">
              <a:buFontTx/>
              <a:buNone/>
            </a:pPr>
            <a:r>
              <a:rPr lang="de-DE" sz="4000" dirty="0" smtClean="0">
                <a:solidFill>
                  <a:srgbClr val="3399FF"/>
                </a:solidFill>
                <a:latin typeface="Futura Bk BT" pitchFamily="34" charset="0"/>
              </a:rPr>
              <a:t>			</a:t>
            </a:r>
          </a:p>
          <a:p>
            <a:pPr eaLnBrk="1" hangingPunct="1">
              <a:buFontTx/>
              <a:buNone/>
            </a:pPr>
            <a:r>
              <a:rPr lang="de-DE" sz="4000" dirty="0">
                <a:solidFill>
                  <a:srgbClr val="3399FF"/>
                </a:solidFill>
                <a:latin typeface="Futura Bk BT" pitchFamily="34" charset="0"/>
              </a:rPr>
              <a:t>	</a:t>
            </a:r>
            <a:r>
              <a:rPr lang="de-DE" sz="4000" dirty="0" smtClean="0">
                <a:solidFill>
                  <a:srgbClr val="3399FF"/>
                </a:solidFill>
                <a:latin typeface="Futura Bk BT" pitchFamily="34" charset="0"/>
              </a:rPr>
              <a:t>		Fachkraft </a:t>
            </a:r>
          </a:p>
          <a:p>
            <a:pPr eaLnBrk="1" hangingPunct="1">
              <a:buFontTx/>
              <a:buNone/>
            </a:pPr>
            <a:r>
              <a:rPr lang="de-DE" sz="4000" dirty="0" smtClean="0">
                <a:solidFill>
                  <a:srgbClr val="3399FF"/>
                </a:solidFill>
                <a:latin typeface="Futura Bk BT" pitchFamily="34" charset="0"/>
              </a:rPr>
              <a:t>		für Landwirtschaft</a:t>
            </a:r>
          </a:p>
          <a:p>
            <a:pPr algn="ctr" eaLnBrk="1" hangingPunct="1">
              <a:lnSpc>
                <a:spcPct val="50000"/>
              </a:lnSpc>
              <a:buFontTx/>
              <a:buNone/>
            </a:pPr>
            <a:endParaRPr lang="de-DE" sz="1800" dirty="0" smtClean="0">
              <a:latin typeface="Futura Bk BT" pitchFamily="34" charset="0"/>
            </a:endParaRPr>
          </a:p>
          <a:p>
            <a:pPr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	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							verliehen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bg2"/>
                </a:solidFill>
                <a:latin typeface="Futura Bk BT" pitchFamily="34" charset="0"/>
              </a:rPr>
              <a:t>	</a:t>
            </a:r>
            <a:endParaRPr lang="de-DE" dirty="0" smtClean="0">
              <a:solidFill>
                <a:schemeClr val="bg2"/>
              </a:solidFill>
              <a:latin typeface="Futura Bk BT" pitchFamily="34" charset="0"/>
            </a:endParaRPr>
          </a:p>
        </p:txBody>
      </p:sp>
    </p:spTree>
  </p:cSld>
  <p:clrMapOvr>
    <a:masterClrMapping/>
  </p:clrMapOvr>
  <p:transition spd="slow" advTm="10600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2800" b="1" dirty="0" smtClean="0">
                <a:latin typeface="Futura Bk BT" pitchFamily="34" charset="0"/>
              </a:rPr>
              <a:t>Möglichkeit der Zulassung zur regulären Berufsabschlussprüfung “Landwirt”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137525" cy="4343400"/>
          </a:xfrm>
          <a:solidFill>
            <a:schemeClr val="accent1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de-DE" sz="2400" b="1" dirty="0" smtClean="0">
                <a:latin typeface="Futura Bk BT" pitchFamily="34" charset="0"/>
              </a:rPr>
              <a:t>Voraussetzungen:</a:t>
            </a:r>
          </a:p>
          <a:p>
            <a:pPr marL="342900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70C0"/>
                </a:solidFill>
                <a:latin typeface="Futura Bk BT" pitchFamily="34" charset="0"/>
              </a:rPr>
              <a:t>4,5 Jahre nebenberufliche landwirtschaftliche Tätigkeit nach Abschluss Erstberuf</a:t>
            </a:r>
          </a:p>
          <a:p>
            <a:pPr marL="342900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70C0"/>
                </a:solidFill>
                <a:latin typeface="Futura Bk BT" pitchFamily="34" charset="0"/>
              </a:rPr>
              <a:t>erfolgreicher Abschluss der Fachschule</a:t>
            </a:r>
          </a:p>
          <a:p>
            <a:pPr marL="342900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70C0"/>
                </a:solidFill>
                <a:latin typeface="Futura Bk BT" pitchFamily="34" charset="0"/>
              </a:rPr>
              <a:t>Teilnahme an der Zwischenprüfung</a:t>
            </a:r>
          </a:p>
          <a:p>
            <a:pPr marL="342900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70C0"/>
                </a:solidFill>
                <a:latin typeface="Futura Bk BT" pitchFamily="34" charset="0"/>
              </a:rPr>
              <a:t>ergänzende Ausbildungsmaßnahmen (z.B. Lehrgang </a:t>
            </a:r>
            <a:r>
              <a:rPr lang="de-DE" sz="2400" b="1" dirty="0" err="1" smtClean="0">
                <a:solidFill>
                  <a:srgbClr val="0070C0"/>
                </a:solidFill>
                <a:latin typeface="Futura Bk BT" pitchFamily="34" charset="0"/>
              </a:rPr>
              <a:t>Aulendorf</a:t>
            </a:r>
            <a:r>
              <a:rPr lang="de-DE" sz="2400" b="1" dirty="0" smtClean="0">
                <a:solidFill>
                  <a:srgbClr val="0070C0"/>
                </a:solidFill>
                <a:latin typeface="Futura Bk BT" pitchFamily="34" charset="0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70C0"/>
                </a:solidFill>
                <a:latin typeface="Futura Bk BT" pitchFamily="34" charset="0"/>
              </a:rPr>
              <a:t>Mindestumfang des landwirtschaftlichen Betriebes</a:t>
            </a:r>
          </a:p>
          <a:p>
            <a:pPr marL="342900" indent="-3429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70C0"/>
                </a:solidFill>
                <a:latin typeface="Futura Bk BT" pitchFamily="34" charset="0"/>
              </a:rPr>
              <a:t>u.a.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b="1" dirty="0" smtClean="0">
                <a:latin typeface="Futura Bk BT" pitchFamily="34" charset="0"/>
              </a:rPr>
              <a:t>dann Teilnahme an der Berufsabschlussprüfung mit regulären Auszubildenden</a:t>
            </a:r>
          </a:p>
        </p:txBody>
      </p:sp>
    </p:spTree>
  </p:cSld>
  <p:clrMapOvr>
    <a:masterClrMapping/>
  </p:clrMapOvr>
  <p:transition spd="slow" advTm="21183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03691"/>
              </p:ext>
            </p:extLst>
          </p:nvPr>
        </p:nvGraphicFramePr>
        <p:xfrm>
          <a:off x="1752600" y="923925"/>
          <a:ext cx="5638800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rbeitsblatt" r:id="rId4" imgW="5638992" imgH="5010306" progId="Excel.Sheet.8">
                  <p:embed/>
                </p:oleObj>
              </mc:Choice>
              <mc:Fallback>
                <p:oleObj name="Arbeitsblatt" r:id="rId4" imgW="5638992" imgH="50103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923925"/>
                        <a:ext cx="5638800" cy="501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600" b="1" dirty="0" smtClean="0">
                <a:latin typeface="Futura Bk BT" pitchFamily="34" charset="0"/>
              </a:rPr>
              <a:t>Fachschulverlauf 2019 - 2021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8153400" cy="4536504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de-DE" sz="2000" dirty="0" smtClean="0">
                <a:latin typeface="Futura Bk BT" pitchFamily="34" charset="0"/>
              </a:rPr>
              <a:t>Unterrichtsbeginn:   4. November 2019</a:t>
            </a:r>
          </a:p>
          <a:p>
            <a:pPr eaLnBrk="1" hangingPunct="1"/>
            <a:r>
              <a:rPr lang="de-DE" sz="2000" dirty="0" smtClean="0">
                <a:latin typeface="Futura Bk BT" pitchFamily="34" charset="0"/>
              </a:rPr>
              <a:t>Unterrichtstage:       Montag und Donnerstag 18.30 - 21.00 Uhr, </a:t>
            </a:r>
          </a:p>
          <a:p>
            <a:pPr eaLnBrk="1" hangingPunct="1">
              <a:buFontTx/>
              <a:buNone/>
            </a:pPr>
            <a:r>
              <a:rPr lang="de-DE" sz="2000" dirty="0" smtClean="0">
                <a:latin typeface="Futura Bk BT" pitchFamily="34" charset="0"/>
              </a:rPr>
              <a:t>	</a:t>
            </a:r>
            <a:r>
              <a:rPr lang="de-DE" sz="2000" dirty="0">
                <a:latin typeface="Futura Bk BT" pitchFamily="34" charset="0"/>
              </a:rPr>
              <a:t> </a:t>
            </a:r>
            <a:r>
              <a:rPr lang="de-DE" sz="2000" dirty="0" smtClean="0">
                <a:latin typeface="Futura Bk BT" pitchFamily="34" charset="0"/>
              </a:rPr>
              <a:t>                 jeden 2. Samstag 8.00 - 12.00 Uhr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 smtClean="0">
                <a:latin typeface="Futura Bk BT" pitchFamily="34" charset="0"/>
              </a:rPr>
              <a:t>Unterrichtsort:	</a:t>
            </a:r>
            <a:r>
              <a:rPr lang="de-DE" sz="2000" dirty="0">
                <a:latin typeface="Futura Bk BT" pitchFamily="34" charset="0"/>
              </a:rPr>
              <a:t> </a:t>
            </a:r>
            <a:r>
              <a:rPr lang="de-DE" sz="2000" dirty="0" smtClean="0">
                <a:latin typeface="Futura Bk BT" pitchFamily="34" charset="0"/>
              </a:rPr>
              <a:t>     Berufsschulzentrum Nagold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 smtClean="0">
                <a:latin typeface="Futura Bk BT" pitchFamily="34" charset="0"/>
              </a:rPr>
              <a:t>Erster Winter:           November 2019 </a:t>
            </a:r>
            <a:r>
              <a:rPr lang="de-DE" sz="2000" dirty="0">
                <a:latin typeface="Futura Bk BT" pitchFamily="34" charset="0"/>
              </a:rPr>
              <a:t>- März </a:t>
            </a:r>
            <a:r>
              <a:rPr lang="de-DE" sz="2000" dirty="0" smtClean="0">
                <a:latin typeface="Futura Bk BT" pitchFamily="34" charset="0"/>
              </a:rPr>
              <a:t>2020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 smtClean="0">
                <a:latin typeface="Futura Bk BT" pitchFamily="34" charset="0"/>
              </a:rPr>
              <a:t>DEULA-Lehrgang:    eine Woche, Frühjahr 2019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 smtClean="0">
                <a:latin typeface="Futura Bk BT" pitchFamily="34" charset="0"/>
              </a:rPr>
              <a:t>Praxis- Unterricht:    Sommer 2020, ca. 10 Termine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 smtClean="0">
                <a:latin typeface="Futura Bk BT" pitchFamily="34" charset="0"/>
              </a:rPr>
              <a:t>Zweiter Winter:        November 2020 - März 2021</a:t>
            </a:r>
          </a:p>
        </p:txBody>
      </p:sp>
    </p:spTree>
  </p:cSld>
  <p:clrMapOvr>
    <a:masterClrMapping/>
  </p:clrMapOvr>
  <p:transition spd="slow" advTm="24300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8800" dirty="0" smtClean="0"/>
              <a:t>Kosten</a:t>
            </a:r>
            <a:endParaRPr lang="de-DE" sz="8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8000" dirty="0" smtClean="0"/>
              <a:t>75.- € pro Winter</a:t>
            </a:r>
          </a:p>
          <a:p>
            <a:endParaRPr lang="de-DE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dirty="0" smtClean="0"/>
              <a:t>Bücher: in Eigenverantwortung </a:t>
            </a:r>
          </a:p>
        </p:txBody>
      </p:sp>
    </p:spTree>
    <p:extLst>
      <p:ext uri="{BB962C8B-B14F-4D97-AF65-F5344CB8AC3E}">
        <p14:creationId xmlns:p14="http://schemas.microsoft.com/office/powerpoint/2010/main" val="1618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Bauernschulwochenende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8320" indent="449580" hangingPunct="0">
              <a:spcAft>
                <a:spcPts val="0"/>
              </a:spcAft>
              <a:tabLst>
                <a:tab pos="449580" algn="l"/>
              </a:tabLst>
            </a:pPr>
            <a:r>
              <a:rPr lang="de-DE" b="1" dirty="0">
                <a:ea typeface="Times New Roman"/>
                <a:cs typeface="Times New Roman"/>
              </a:rPr>
              <a:t>Bauernschule </a:t>
            </a:r>
            <a:r>
              <a:rPr lang="de-DE" b="1" dirty="0" err="1">
                <a:ea typeface="Times New Roman"/>
                <a:cs typeface="Times New Roman"/>
              </a:rPr>
              <a:t>Wernau</a:t>
            </a:r>
            <a:endParaRPr lang="de-DE" sz="1100" dirty="0">
              <a:ea typeface="Times New Roman"/>
              <a:cs typeface="Times New Roman"/>
            </a:endParaRPr>
          </a:p>
          <a:p>
            <a:pPr hangingPunct="0">
              <a:spcAft>
                <a:spcPts val="0"/>
              </a:spcAft>
              <a:tabLst>
                <a:tab pos="449580" algn="l"/>
              </a:tabLst>
            </a:pPr>
            <a:r>
              <a:rPr lang="de-DE" dirty="0">
                <a:ea typeface="Times New Roman"/>
                <a:cs typeface="Times New Roman"/>
              </a:rPr>
              <a:t> </a:t>
            </a:r>
            <a:r>
              <a:rPr lang="de-DE" dirty="0" smtClean="0">
                <a:ea typeface="Times New Roman"/>
                <a:cs typeface="Times New Roman"/>
              </a:rPr>
              <a:t> 				„</a:t>
            </a:r>
            <a:r>
              <a:rPr lang="de-DE" dirty="0" err="1" smtClean="0">
                <a:ea typeface="Times New Roman"/>
                <a:cs typeface="Times New Roman"/>
              </a:rPr>
              <a:t>Teambuildung</a:t>
            </a:r>
            <a:r>
              <a:rPr lang="de-DE" dirty="0" smtClean="0">
                <a:ea typeface="Times New Roman"/>
                <a:cs typeface="Times New Roman"/>
              </a:rPr>
              <a:t>“</a:t>
            </a:r>
          </a:p>
          <a:p>
            <a:pPr hangingPunct="0">
              <a:spcAft>
                <a:spcPts val="0"/>
              </a:spcAft>
              <a:tabLst>
                <a:tab pos="449580" algn="l"/>
              </a:tabLst>
            </a:pPr>
            <a:r>
              <a:rPr lang="de-DE" sz="1100" dirty="0">
                <a:ea typeface="Times New Roman"/>
                <a:cs typeface="Times New Roman"/>
              </a:rPr>
              <a:t> </a:t>
            </a:r>
            <a:r>
              <a:rPr lang="de-DE" sz="1100" dirty="0" smtClean="0">
                <a:ea typeface="Times New Roman"/>
                <a:cs typeface="Times New Roman"/>
              </a:rPr>
              <a:t>				</a:t>
            </a:r>
            <a:r>
              <a:rPr lang="de-DE" sz="1800" i="1" dirty="0" smtClean="0">
                <a:ea typeface="Times New Roman"/>
                <a:cs typeface="Times New Roman"/>
              </a:rPr>
              <a:t>Termin </a:t>
            </a:r>
            <a:r>
              <a:rPr lang="de-DE" sz="1800" i="1" dirty="0">
                <a:ea typeface="Times New Roman"/>
                <a:cs typeface="Times New Roman"/>
              </a:rPr>
              <a:t>wird noch bekanntgegeben </a:t>
            </a:r>
          </a:p>
          <a:p>
            <a:pPr hangingPunct="0">
              <a:spcAft>
                <a:spcPts val="0"/>
              </a:spcAft>
              <a:tabLst>
                <a:tab pos="449580" algn="l"/>
              </a:tabLst>
            </a:pPr>
            <a:r>
              <a:rPr lang="de-DE" dirty="0">
                <a:ea typeface="Times New Roman"/>
                <a:cs typeface="Times New Roman"/>
              </a:rPr>
              <a:t> </a:t>
            </a:r>
            <a:endParaRPr lang="de-DE" sz="1100" dirty="0">
              <a:ea typeface="Times New Roman"/>
              <a:cs typeface="Times New Roman"/>
            </a:endParaRPr>
          </a:p>
          <a:p>
            <a:pPr hangingPunct="0">
              <a:spcAft>
                <a:spcPts val="0"/>
              </a:spcAft>
              <a:tabLst>
                <a:tab pos="449580" algn="l"/>
              </a:tabLst>
            </a:pPr>
            <a:r>
              <a:rPr lang="de-DE" sz="2800" dirty="0">
                <a:ea typeface="Times New Roman"/>
                <a:cs typeface="Times New Roman"/>
              </a:rPr>
              <a:t>Verbindliche Anmeldung mit Aufnahmeantrag abgeben. Anmeldung wird nichtig, wenn Aufnahmeantrag abgelehnt wird.</a:t>
            </a:r>
          </a:p>
          <a:p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477760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4525963"/>
          </a:xfrm>
        </p:spPr>
        <p:txBody>
          <a:bodyPr/>
          <a:lstStyle/>
          <a:p>
            <a:pPr algn="ctr"/>
            <a:r>
              <a:rPr lang="de-DE" sz="4400" b="1" dirty="0" smtClean="0"/>
              <a:t>Aufnahmeantrag:  </a:t>
            </a:r>
          </a:p>
          <a:p>
            <a:pPr algn="ctr"/>
            <a:r>
              <a:rPr lang="de-DE" sz="4400" b="1" dirty="0" smtClean="0"/>
              <a:t>bis 1. Oktober</a:t>
            </a:r>
          </a:p>
          <a:p>
            <a:pPr algn="ctr"/>
            <a:r>
              <a:rPr lang="de-DE" sz="4400" b="1" dirty="0" smtClean="0"/>
              <a:t>(Eingang!)</a:t>
            </a:r>
          </a:p>
          <a:p>
            <a:pPr algn="ctr"/>
            <a:r>
              <a:rPr lang="de-DE" sz="2800" b="1" dirty="0"/>
              <a:t>i</a:t>
            </a:r>
            <a:r>
              <a:rPr lang="de-DE" sz="2800" b="1" dirty="0" smtClean="0"/>
              <a:t>ncl. beglaubigtes Berufsabschlusszeugnis, Lebenslauf und „Erklärung Ausbildungsbetrieb“</a:t>
            </a:r>
          </a:p>
          <a:p>
            <a:pPr algn="ctr"/>
            <a:endParaRPr lang="de-DE" sz="2800" b="1" dirty="0"/>
          </a:p>
          <a:p>
            <a:r>
              <a:rPr lang="de-DE" sz="2800" b="1" dirty="0" smtClean="0"/>
              <a:t>Aufnahmebestätigung folgt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335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303" y="548680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2800" b="1" dirty="0" smtClean="0">
                <a:latin typeface="Futura Bk BT" pitchFamily="34" charset="0"/>
              </a:rPr>
              <a:t>Verlauf für Teilnehmer, die 2021 die Berufs-abschlussprüfung ablegen wollen</a:t>
            </a:r>
          </a:p>
        </p:txBody>
      </p:sp>
      <p:sp>
        <p:nvSpPr>
          <p:cNvPr id="6" name="Rechteck 5"/>
          <p:cNvSpPr/>
          <p:nvPr/>
        </p:nvSpPr>
        <p:spPr>
          <a:xfrm>
            <a:off x="372050" y="1988840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>
                <a:latin typeface="Futura Bk BT" pitchFamily="34" charset="0"/>
              </a:rPr>
              <a:t>Zwischenprüfung Landwirt:     </a:t>
            </a:r>
            <a:r>
              <a:rPr lang="de-DE" sz="2000" dirty="0" smtClean="0">
                <a:latin typeface="Futura Bk BT" pitchFamily="34" charset="0"/>
              </a:rPr>
              <a:t> 				April 2019</a:t>
            </a:r>
            <a:endParaRPr lang="de-DE" sz="2000" dirty="0">
              <a:latin typeface="Futura Bk BT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000" dirty="0">
                <a:latin typeface="Futura Bk BT" pitchFamily="34" charset="0"/>
              </a:rPr>
              <a:t>Berichtsheft, 2 Leittexte:		</a:t>
            </a:r>
            <a:r>
              <a:rPr lang="de-DE" sz="2000" dirty="0" smtClean="0">
                <a:latin typeface="Futura Bk BT" pitchFamily="34" charset="0"/>
              </a:rPr>
              <a:t>			Sommer 2020</a:t>
            </a:r>
          </a:p>
          <a:p>
            <a:pPr>
              <a:lnSpc>
                <a:spcPct val="120000"/>
              </a:lnSpc>
            </a:pPr>
            <a:r>
              <a:rPr lang="de-DE" sz="2000" dirty="0" smtClean="0">
                <a:latin typeface="Futura Bk BT" pitchFamily="34" charset="0"/>
              </a:rPr>
              <a:t>Bei Bedarf Lehrgang </a:t>
            </a:r>
            <a:r>
              <a:rPr lang="de-DE" sz="2000" dirty="0">
                <a:latin typeface="Futura Bk BT" pitchFamily="34" charset="0"/>
              </a:rPr>
              <a:t>Schweinehaltung </a:t>
            </a:r>
            <a:r>
              <a:rPr lang="de-DE" sz="2000" dirty="0" smtClean="0">
                <a:latin typeface="Futura Bk BT" pitchFamily="34" charset="0"/>
              </a:rPr>
              <a:t>in  Boxberg</a:t>
            </a:r>
            <a:r>
              <a:rPr lang="de-DE" sz="2000" dirty="0">
                <a:latin typeface="Futura Bk BT" pitchFamily="34" charset="0"/>
              </a:rPr>
              <a:t>:    </a:t>
            </a:r>
            <a:r>
              <a:rPr lang="de-DE" sz="2000" dirty="0" smtClean="0">
                <a:latin typeface="Futura Bk BT" pitchFamily="34" charset="0"/>
              </a:rPr>
              <a:t>	Frühjahr 2021 </a:t>
            </a:r>
            <a:endParaRPr lang="de-DE" sz="2000" dirty="0">
              <a:latin typeface="Futura Bk BT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000" dirty="0">
                <a:latin typeface="Futura Bk BT" pitchFamily="34" charset="0"/>
              </a:rPr>
              <a:t>Anmeldung zur Abschlussprüfung: 	</a:t>
            </a:r>
            <a:r>
              <a:rPr lang="de-DE" sz="2000" dirty="0" smtClean="0">
                <a:latin typeface="Futura Bk BT" pitchFamily="34" charset="0"/>
              </a:rPr>
              <a:t>		März 2021</a:t>
            </a:r>
          </a:p>
          <a:p>
            <a:pPr>
              <a:lnSpc>
                <a:spcPct val="120000"/>
              </a:lnSpc>
            </a:pPr>
            <a:r>
              <a:rPr lang="de-DE" sz="2000" dirty="0" smtClean="0">
                <a:latin typeface="Futura Bk BT" pitchFamily="34" charset="0"/>
              </a:rPr>
              <a:t>Bei Bedarf Lehrgang </a:t>
            </a:r>
            <a:r>
              <a:rPr lang="de-DE" sz="2000" dirty="0">
                <a:latin typeface="Futura Bk BT" pitchFamily="34" charset="0"/>
              </a:rPr>
              <a:t>Rindviehhaltung </a:t>
            </a:r>
            <a:r>
              <a:rPr lang="de-DE" sz="2000" dirty="0" smtClean="0">
                <a:latin typeface="Futura Bk BT" pitchFamily="34" charset="0"/>
              </a:rPr>
              <a:t>in </a:t>
            </a:r>
            <a:r>
              <a:rPr lang="de-DE" sz="2000" dirty="0" err="1" smtClean="0">
                <a:latin typeface="Futura Bk BT" pitchFamily="34" charset="0"/>
              </a:rPr>
              <a:t>Aulendorf</a:t>
            </a:r>
            <a:r>
              <a:rPr lang="de-DE" sz="2000" dirty="0">
                <a:latin typeface="Futura Bk BT" pitchFamily="34" charset="0"/>
              </a:rPr>
              <a:t>:     </a:t>
            </a:r>
            <a:r>
              <a:rPr lang="de-DE" sz="2000" dirty="0" smtClean="0">
                <a:latin typeface="Futura Bk BT" pitchFamily="34" charset="0"/>
              </a:rPr>
              <a:t>	Frühjahr 2021  </a:t>
            </a:r>
            <a:endParaRPr lang="de-DE" sz="2000" dirty="0">
              <a:latin typeface="Futura Bk BT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000" dirty="0">
                <a:latin typeface="Futura Bk BT" pitchFamily="34" charset="0"/>
              </a:rPr>
              <a:t>Abschlussprüfung (schriftlich):          	</a:t>
            </a:r>
            <a:r>
              <a:rPr lang="de-DE" sz="2000" dirty="0" smtClean="0">
                <a:latin typeface="Futura Bk BT" pitchFamily="34" charset="0"/>
              </a:rPr>
              <a:t>		Juni 2021</a:t>
            </a:r>
          </a:p>
          <a:p>
            <a:pPr>
              <a:lnSpc>
                <a:spcPct val="120000"/>
              </a:lnSpc>
            </a:pPr>
            <a:r>
              <a:rPr lang="de-DE" sz="2000" dirty="0" smtClean="0">
                <a:latin typeface="Futura Bk BT" pitchFamily="34" charset="0"/>
              </a:rPr>
              <a:t>Abschlussprüfung </a:t>
            </a:r>
            <a:r>
              <a:rPr lang="de-DE" sz="2000" dirty="0">
                <a:latin typeface="Futura Bk BT" pitchFamily="34" charset="0"/>
              </a:rPr>
              <a:t>(praktisch):                </a:t>
            </a:r>
            <a:r>
              <a:rPr lang="de-DE" sz="2000" dirty="0" smtClean="0">
                <a:latin typeface="Futura Bk BT" pitchFamily="34" charset="0"/>
              </a:rPr>
              <a:t>			Juli-Sept</a:t>
            </a:r>
            <a:r>
              <a:rPr lang="de-DE" sz="2000" dirty="0">
                <a:latin typeface="Futura Bk BT" pitchFamily="34" charset="0"/>
              </a:rPr>
              <a:t>. </a:t>
            </a:r>
            <a:r>
              <a:rPr lang="de-DE" sz="2000" dirty="0" smtClean="0">
                <a:latin typeface="Futura Bk BT" pitchFamily="34" charset="0"/>
              </a:rPr>
              <a:t>2021</a:t>
            </a:r>
            <a:endParaRPr lang="de-DE" sz="2000" dirty="0">
              <a:latin typeface="Futura Bk BT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rgbClr val="0070C0"/>
                </a:solidFill>
                <a:latin typeface="Futura Bk BT" pitchFamily="34" charset="0"/>
              </a:rPr>
              <a:t>(</a:t>
            </a:r>
            <a:r>
              <a:rPr lang="de-DE" sz="2000" dirty="0">
                <a:solidFill>
                  <a:srgbClr val="0070C0"/>
                </a:solidFill>
                <a:latin typeface="Futura Bk BT" pitchFamily="34" charset="0"/>
              </a:rPr>
              <a:t>vorbehaltlich erfüllter Zulassungsbedingungen)</a:t>
            </a:r>
          </a:p>
        </p:txBody>
      </p:sp>
    </p:spTree>
  </p:cSld>
  <p:clrMapOvr>
    <a:masterClrMapping/>
  </p:clrMapOvr>
  <p:transition spd="slow" advTm="26783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24 Landwirtschaft und Naturschutz\Zentrale Ablage\Bilder\Wiesenfest 11\P100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63284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600" b="1" dirty="0">
                <a:latin typeface="Futura Bk BT" pitchFamily="34" charset="0"/>
              </a:rPr>
              <a:t>Schluss - Info</a:t>
            </a: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848600" cy="4968329"/>
          </a:xfrm>
          <a:noFill/>
        </p:spPr>
        <p:txBody>
          <a:bodyPr lIns="92075" tIns="46038" rIns="92075" bIns="46038"/>
          <a:lstStyle/>
          <a:p>
            <a:pPr algn="ctr" eaLnBrk="1" hangingPunct="1">
              <a:buFontTx/>
              <a:buNone/>
            </a:pPr>
            <a:r>
              <a:rPr lang="de-DE" sz="2000" dirty="0" smtClean="0">
                <a:solidFill>
                  <a:srgbClr val="FFFF00"/>
                </a:solidFill>
              </a:rPr>
              <a:t>	</a:t>
            </a:r>
            <a:r>
              <a:rPr lang="de-DE" sz="2000" dirty="0" smtClean="0">
                <a:solidFill>
                  <a:srgbClr val="FFFF00"/>
                </a:solidFill>
                <a:latin typeface="Futura Bk BT" pitchFamily="34" charset="0"/>
              </a:rPr>
              <a:t>Weitere Informationen zur Fachschule für die </a:t>
            </a:r>
          </a:p>
          <a:p>
            <a:pPr algn="ctr" eaLnBrk="1" hangingPunct="1">
              <a:buFontTx/>
              <a:buNone/>
            </a:pPr>
            <a:r>
              <a:rPr lang="de-DE" sz="2000" dirty="0" smtClean="0">
                <a:solidFill>
                  <a:srgbClr val="FFFF00"/>
                </a:solidFill>
                <a:latin typeface="Futura Bk BT" pitchFamily="34" charset="0"/>
              </a:rPr>
              <a:t>	Landwirtschaft im Nebenerwerb erhalten Sie beim</a:t>
            </a:r>
          </a:p>
          <a:p>
            <a:pPr algn="ctr" eaLnBrk="1" hangingPunct="1">
              <a:buFontTx/>
              <a:buNone/>
            </a:pPr>
            <a:endParaRPr lang="de-DE" sz="700" dirty="0" smtClean="0">
              <a:solidFill>
                <a:srgbClr val="FFFF00"/>
              </a:solidFill>
              <a:latin typeface="Futura Bk BT" pitchFamily="34" charset="0"/>
            </a:endParaRPr>
          </a:p>
          <a:p>
            <a:pPr algn="ctr" eaLnBrk="1" hangingPunct="1">
              <a:buFontTx/>
              <a:buNone/>
            </a:pPr>
            <a:endParaRPr lang="de-DE" sz="2800" b="1" dirty="0" smtClean="0">
              <a:solidFill>
                <a:srgbClr val="FFFF00"/>
              </a:solidFill>
              <a:latin typeface="Futura Bk BT" pitchFamily="34" charset="0"/>
            </a:endParaRPr>
          </a:p>
          <a:p>
            <a:pPr algn="ctr" eaLnBrk="1" hangingPunct="1">
              <a:buFontTx/>
              <a:buNone/>
            </a:pPr>
            <a:endParaRPr lang="de-DE" sz="2400" b="1" dirty="0" smtClean="0">
              <a:solidFill>
                <a:srgbClr val="FFFF00"/>
              </a:solidFill>
              <a:latin typeface="Futura Bk BT" pitchFamily="34" charset="0"/>
            </a:endParaRPr>
          </a:p>
          <a:p>
            <a:pPr algn="ctr" eaLnBrk="1" hangingPunct="1">
              <a:buFontTx/>
              <a:buNone/>
            </a:pPr>
            <a:endParaRPr lang="de-DE" sz="2400" b="1" dirty="0" smtClean="0">
              <a:solidFill>
                <a:srgbClr val="FFFF00"/>
              </a:solidFill>
              <a:latin typeface="Futura Bk BT" pitchFamily="34" charset="0"/>
            </a:endParaRPr>
          </a:p>
          <a:p>
            <a:pPr algn="ctr" eaLnBrk="1" hangingPunct="1">
              <a:buFontTx/>
              <a:buNone/>
            </a:pPr>
            <a:r>
              <a:rPr lang="de-DE" sz="2400" b="1" dirty="0" smtClean="0">
                <a:solidFill>
                  <a:srgbClr val="FFFF00"/>
                </a:solidFill>
                <a:latin typeface="Futura Bk BT" pitchFamily="34" charset="0"/>
              </a:rPr>
              <a:t>Landratsamt Calw</a:t>
            </a:r>
          </a:p>
          <a:p>
            <a:pPr algn="ctr" eaLnBrk="1" hangingPunct="1">
              <a:buFontTx/>
              <a:buNone/>
            </a:pPr>
            <a:r>
              <a:rPr lang="de-DE" sz="2400" b="1" dirty="0" smtClean="0">
                <a:solidFill>
                  <a:srgbClr val="FFFF00"/>
                </a:solidFill>
                <a:latin typeface="Futura Bk BT" pitchFamily="34" charset="0"/>
              </a:rPr>
              <a:t>Abteilung Landwirtschaft und Naturschutz</a:t>
            </a:r>
          </a:p>
          <a:p>
            <a:pPr algn="ctr" eaLnBrk="1" hangingPunct="1">
              <a:buFontTx/>
              <a:buNone/>
            </a:pPr>
            <a:r>
              <a:rPr lang="de-DE" sz="2400" b="1" dirty="0" smtClean="0">
                <a:solidFill>
                  <a:srgbClr val="FFFF00"/>
                </a:solidFill>
                <a:latin typeface="Futura Bk BT" pitchFamily="34" charset="0"/>
              </a:rPr>
              <a:t>(Herr Rothfuß)</a:t>
            </a:r>
          </a:p>
          <a:p>
            <a:pPr algn="ctr" eaLnBrk="1" hangingPunct="1">
              <a:buFontTx/>
              <a:buNone/>
            </a:pPr>
            <a:r>
              <a:rPr lang="de-DE" sz="2400" b="1" dirty="0" smtClean="0">
                <a:solidFill>
                  <a:srgbClr val="FFFF00"/>
                </a:solidFill>
                <a:latin typeface="Futura Bk BT" pitchFamily="34" charset="0"/>
              </a:rPr>
              <a:t>Tel.: 07051/160-951</a:t>
            </a:r>
          </a:p>
          <a:p>
            <a:pPr algn="ctr" eaLnBrk="1" hangingPunct="1">
              <a:buFontTx/>
              <a:buNone/>
            </a:pPr>
            <a:r>
              <a:rPr lang="de-DE" sz="2400" b="1" dirty="0" err="1" smtClean="0">
                <a:solidFill>
                  <a:srgbClr val="FFFF00"/>
                </a:solidFill>
                <a:latin typeface="Futura Bk BT" pitchFamily="34" charset="0"/>
              </a:rPr>
              <a:t>e-mail</a:t>
            </a:r>
            <a:r>
              <a:rPr lang="de-DE" sz="2400" b="1" dirty="0" smtClean="0">
                <a:solidFill>
                  <a:srgbClr val="FFFF00"/>
                </a:solidFill>
                <a:latin typeface="Futura Bk BT" pitchFamily="34" charset="0"/>
              </a:rPr>
              <a:t>: 24.info@kreis-calw.de</a:t>
            </a:r>
          </a:p>
          <a:p>
            <a:pPr algn="ctr" eaLnBrk="1" hangingPunct="1">
              <a:buFontTx/>
              <a:buNone/>
            </a:pPr>
            <a:r>
              <a:rPr lang="de-DE" sz="2400" b="1" dirty="0" smtClean="0">
                <a:solidFill>
                  <a:srgbClr val="FFFF00"/>
                </a:solidFill>
                <a:latin typeface="Futura Bk BT" pitchFamily="34" charset="0"/>
              </a:rPr>
              <a:t>www.kreis-calw.de</a:t>
            </a:r>
          </a:p>
        </p:txBody>
      </p:sp>
    </p:spTree>
  </p:cSld>
  <p:clrMapOvr>
    <a:masterClrMapping/>
  </p:clrMapOvr>
  <p:transition spd="slow" advTm="9067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:\24 Landwirtschaft und Naturschutz\Zentrale Ablage\Bilder\Böttinger\IMG_2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3" y="1700808"/>
            <a:ext cx="81369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-108520" y="548680"/>
            <a:ext cx="8686800" cy="983426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2800" b="1" dirty="0">
                <a:latin typeface="Futura Bk BT" pitchFamily="34" charset="0"/>
              </a:rPr>
              <a:t>Warum gibt es </a:t>
            </a:r>
            <a:r>
              <a:rPr lang="de-DE" sz="2800" b="1" dirty="0" smtClean="0">
                <a:latin typeface="Futura Bk BT" pitchFamily="34" charset="0"/>
              </a:rPr>
              <a:t>im Landkreis Calw eine </a:t>
            </a:r>
            <a:r>
              <a:rPr lang="de-DE" sz="2800" b="1" dirty="0">
                <a:latin typeface="Futura Bk BT" pitchFamily="34" charset="0"/>
              </a:rPr>
              <a:t>Fachschule</a:t>
            </a:r>
            <a:br>
              <a:rPr lang="de-DE" sz="2800" b="1" dirty="0">
                <a:latin typeface="Futura Bk BT" pitchFamily="34" charset="0"/>
              </a:rPr>
            </a:br>
            <a:r>
              <a:rPr lang="de-DE" sz="2800" b="1" dirty="0">
                <a:latin typeface="Futura Bk BT" pitchFamily="34" charset="0"/>
              </a:rPr>
              <a:t> für </a:t>
            </a:r>
            <a:r>
              <a:rPr lang="de-DE" sz="2800" b="1" dirty="0" smtClean="0">
                <a:latin typeface="Futura Bk BT" pitchFamily="34" charset="0"/>
              </a:rPr>
              <a:t>(Nebenerwerbs)Landwirtschaft </a:t>
            </a:r>
            <a:r>
              <a:rPr lang="de-DE" sz="2800" b="1" dirty="0">
                <a:latin typeface="Futura Bk BT" pitchFamily="34" charset="0"/>
              </a:rPr>
              <a:t>?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648" y="2420888"/>
            <a:ext cx="6256338" cy="325067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de-DE" sz="2800" b="1" dirty="0" smtClean="0">
                <a:solidFill>
                  <a:srgbClr val="FFFFFF"/>
                </a:solidFill>
                <a:latin typeface="Futura Bk BT" pitchFamily="34" charset="0"/>
              </a:rPr>
              <a:t>Im Kreis Calw gibt es :</a:t>
            </a:r>
          </a:p>
          <a:p>
            <a:pPr eaLnBrk="1" hangingPunct="1">
              <a:buFontTx/>
              <a:buNone/>
            </a:pPr>
            <a:r>
              <a:rPr lang="de-DE" sz="2800" b="1" dirty="0" smtClean="0">
                <a:solidFill>
                  <a:srgbClr val="FFFFFF"/>
                </a:solidFill>
                <a:latin typeface="Futura Bk BT" pitchFamily="34" charset="0"/>
              </a:rPr>
              <a:t>ca. 550 landwirtschaftliche Betriebe</a:t>
            </a:r>
          </a:p>
          <a:p>
            <a:pPr eaLnBrk="1" hangingPunct="1">
              <a:buFontTx/>
              <a:buNone/>
            </a:pPr>
            <a:r>
              <a:rPr lang="de-DE" sz="2800" b="1" dirty="0" smtClean="0">
                <a:solidFill>
                  <a:srgbClr val="FFFFFF"/>
                </a:solidFill>
                <a:latin typeface="Futura Bk BT" pitchFamily="34" charset="0"/>
              </a:rPr>
              <a:t>davon sind:</a:t>
            </a:r>
          </a:p>
          <a:p>
            <a:pPr algn="ctr" eaLnBrk="1" hangingPunct="1">
              <a:buFontTx/>
              <a:buNone/>
            </a:pPr>
            <a:r>
              <a:rPr lang="de-DE" sz="2800" b="1" dirty="0" smtClean="0">
                <a:solidFill>
                  <a:srgbClr val="FFFFFF"/>
                </a:solidFill>
                <a:latin typeface="Futura Bk BT" pitchFamily="34" charset="0"/>
              </a:rPr>
              <a:t>	ca. 450 im Nebenerwerb !</a:t>
            </a:r>
          </a:p>
          <a:p>
            <a:pPr algn="ctr" eaLnBrk="1" hangingPunct="1">
              <a:buFontTx/>
              <a:buNone/>
            </a:pPr>
            <a:r>
              <a:rPr lang="de-DE" sz="2800" b="1" dirty="0" smtClean="0">
                <a:solidFill>
                  <a:srgbClr val="FFFFFF"/>
                </a:solidFill>
                <a:latin typeface="Futura Bk BT" pitchFamily="34" charset="0"/>
              </a:rPr>
              <a:t>    mehr als 50 % der Kreisfläche wird von   Nebenerwerbslandwirten bewirtschaftet</a:t>
            </a:r>
          </a:p>
        </p:txBody>
      </p:sp>
    </p:spTree>
  </p:cSld>
  <p:clrMapOvr>
    <a:masterClrMapping/>
  </p:clrMapOvr>
  <p:transition spd="slow" advTm="1355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200" b="1" dirty="0" smtClean="0">
                <a:latin typeface="Futura Bk BT" pitchFamily="34" charset="0"/>
              </a:rPr>
              <a:t>Der laufende Strukturwandel in der Landwirtschaft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204864"/>
            <a:ext cx="8172450" cy="4525962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buFont typeface="Arial" pitchFamily="34" charset="0"/>
              <a:buChar char="•"/>
            </a:pPr>
            <a:r>
              <a:rPr lang="de-DE" dirty="0">
                <a:latin typeface="Futura Bk BT" pitchFamily="34" charset="0"/>
              </a:rPr>
              <a:t>h</a:t>
            </a:r>
            <a:r>
              <a:rPr lang="de-DE" dirty="0" smtClean="0">
                <a:latin typeface="Futura Bk BT" pitchFamily="34" charset="0"/>
              </a:rPr>
              <a:t>oher Anteil an Nebenerwerbslandwirte im Schwarzwald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de-DE" dirty="0" smtClean="0">
                <a:latin typeface="Futura Bk BT" pitchFamily="34" charset="0"/>
              </a:rPr>
              <a:t>ältere Nebenerwerbslandwirte haben noch eine landwirtschaftliche Ausbildung durchlaufen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de-DE" dirty="0" smtClean="0">
                <a:latin typeface="Futura Bk BT" pitchFamily="34" charset="0"/>
              </a:rPr>
              <a:t>jüngere </a:t>
            </a:r>
            <a:r>
              <a:rPr lang="de-DE" dirty="0" err="1" smtClean="0">
                <a:latin typeface="Futura Bk BT" pitchFamily="34" charset="0"/>
              </a:rPr>
              <a:t>Nebenerwerbler</a:t>
            </a:r>
            <a:r>
              <a:rPr lang="de-DE" dirty="0" smtClean="0">
                <a:latin typeface="Futura Bk BT" pitchFamily="34" charset="0"/>
              </a:rPr>
              <a:t> übernehmen Hof ohne landwirtschaftliche Ausbildung</a:t>
            </a:r>
          </a:p>
        </p:txBody>
      </p:sp>
    </p:spTree>
  </p:cSld>
  <p:clrMapOvr>
    <a:masterClrMapping/>
  </p:clrMapOvr>
  <p:transition spd="slow" advTm="2635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200" b="1" dirty="0" smtClean="0">
                <a:latin typeface="Futura Bk BT" pitchFamily="34" charset="0"/>
              </a:rPr>
              <a:t>Der laufende Strukturwandel in der Landwirtschaft des Kreises: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2060848"/>
            <a:ext cx="8497887" cy="4525962"/>
          </a:xfrm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de-DE" sz="3200" dirty="0" smtClean="0">
                <a:solidFill>
                  <a:srgbClr val="3399FF"/>
                </a:solidFill>
                <a:latin typeface="Futura Bk BT" pitchFamily="34" charset="0"/>
              </a:rPr>
              <a:t>Die Folge davon war</a:t>
            </a:r>
            <a:r>
              <a:rPr lang="de-DE" sz="3200" dirty="0" smtClean="0">
                <a:latin typeface="Futura Bk BT" pitchFamily="34" charset="0"/>
              </a:rPr>
              <a:t>:</a:t>
            </a:r>
          </a:p>
          <a:p>
            <a:pPr eaLnBrk="1" hangingPunct="1"/>
            <a:r>
              <a:rPr lang="de-DE" dirty="0" smtClean="0">
                <a:latin typeface="Futura Bk BT" pitchFamily="34" charset="0"/>
              </a:rPr>
              <a:t>Der Bedarf an landwirtschaftlichem Know-how ist hoch</a:t>
            </a:r>
            <a:endParaRPr lang="de-DE" sz="3200" dirty="0" smtClean="0">
              <a:latin typeface="Futura Bk BT" pitchFamily="34" charset="0"/>
            </a:endParaRPr>
          </a:p>
          <a:p>
            <a:pPr eaLnBrk="1" hangingPunct="1">
              <a:buFontTx/>
              <a:buNone/>
            </a:pPr>
            <a:endParaRPr lang="de-DE" dirty="0" smtClean="0">
              <a:latin typeface="Futura Bk BT" pitchFamily="34" charset="0"/>
            </a:endParaRPr>
          </a:p>
          <a:p>
            <a:pPr eaLnBrk="1" hangingPunct="1"/>
            <a:r>
              <a:rPr lang="de-DE" dirty="0" smtClean="0">
                <a:latin typeface="Futura Bk BT" pitchFamily="34" charset="0"/>
              </a:rPr>
              <a:t>Das</a:t>
            </a:r>
            <a:r>
              <a:rPr lang="de-DE" dirty="0" smtClean="0">
                <a:solidFill>
                  <a:srgbClr val="3399FF"/>
                </a:solidFill>
                <a:latin typeface="Futura Bk BT" pitchFamily="34" charset="0"/>
              </a:rPr>
              <a:t> Landwirtschaftsamt </a:t>
            </a:r>
            <a:r>
              <a:rPr lang="de-DE" dirty="0" err="1" smtClean="0">
                <a:solidFill>
                  <a:srgbClr val="3399FF"/>
                </a:solidFill>
                <a:latin typeface="Futura Bk BT" pitchFamily="34" charset="0"/>
              </a:rPr>
              <a:t>Wildberg</a:t>
            </a:r>
            <a:r>
              <a:rPr lang="de-DE" dirty="0" smtClean="0">
                <a:latin typeface="Futura Bk BT" pitchFamily="34" charset="0"/>
              </a:rPr>
              <a:t> erkannte dies frühzeitig und begann </a:t>
            </a:r>
            <a:r>
              <a:rPr lang="de-DE" dirty="0" smtClean="0">
                <a:solidFill>
                  <a:srgbClr val="3399FF"/>
                </a:solidFill>
                <a:latin typeface="Futura Bk BT" pitchFamily="34" charset="0"/>
              </a:rPr>
              <a:t>1991 </a:t>
            </a:r>
            <a:r>
              <a:rPr lang="de-DE" dirty="0" smtClean="0">
                <a:latin typeface="Futura Bk BT" pitchFamily="34" charset="0"/>
              </a:rPr>
              <a:t>mit der Fachschule für „Nebenerwerbslandwirte“</a:t>
            </a:r>
          </a:p>
        </p:txBody>
      </p:sp>
    </p:spTree>
  </p:cSld>
  <p:clrMapOvr>
    <a:masterClrMapping/>
  </p:clrMapOvr>
  <p:transition spd="slow" advTm="26350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143000"/>
          </a:xfrm>
          <a:noFill/>
        </p:spPr>
        <p:txBody>
          <a:bodyPr lIns="92075" tIns="46038" rIns="92075" bIns="46038"/>
          <a:lstStyle/>
          <a:p>
            <a:r>
              <a:rPr lang="de-DE" sz="3200" b="1" dirty="0">
                <a:latin typeface="Futura Bk BT" pitchFamily="34" charset="0"/>
              </a:rPr>
              <a:t>Die Ziele unserer Fachschule sind: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7848872" cy="4392613"/>
          </a:xfrm>
          <a:noFill/>
          <a:ln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/>
            <a:r>
              <a:rPr lang="de-DE" sz="2800" dirty="0" smtClean="0">
                <a:latin typeface="Futura Bk BT" pitchFamily="34" charset="0"/>
              </a:rPr>
              <a:t>Vermittlung der Fähigkeit, den eigenen land-wirtschaftlichen Betrieb nach ökonomischen Gesichtspunkten und unter Beachtung der Umweltstandards zu führen.</a:t>
            </a:r>
          </a:p>
          <a:p>
            <a:pPr lvl="1" eaLnBrk="1" hangingPunct="1"/>
            <a:endParaRPr lang="de-DE" dirty="0" smtClean="0">
              <a:latin typeface="Futura Bk BT" pitchFamily="34" charset="0"/>
            </a:endParaRPr>
          </a:p>
          <a:p>
            <a:pPr eaLnBrk="1" hangingPunct="1"/>
            <a:r>
              <a:rPr lang="de-DE" sz="2800" dirty="0" smtClean="0">
                <a:latin typeface="Futura Bk BT" pitchFamily="34" charset="0"/>
              </a:rPr>
              <a:t>Vermittlung von Kenntnissen für den Erwerb</a:t>
            </a:r>
            <a:br>
              <a:rPr lang="de-DE" sz="2800" dirty="0" smtClean="0">
                <a:latin typeface="Futura Bk BT" pitchFamily="34" charset="0"/>
              </a:rPr>
            </a:br>
            <a:r>
              <a:rPr lang="de-DE" sz="2800" dirty="0" smtClean="0">
                <a:latin typeface="Futura Bk BT" pitchFamily="34" charset="0"/>
              </a:rPr>
              <a:t>des Berufsabschlusses Landwirt.</a:t>
            </a:r>
          </a:p>
        </p:txBody>
      </p:sp>
    </p:spTree>
  </p:cSld>
  <p:clrMapOvr>
    <a:masterClrMapping/>
  </p:clrMapOvr>
  <p:transition spd="slow" advTm="14383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642350" cy="4040188"/>
          </a:xfrm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de-DE" dirty="0" smtClean="0">
                <a:latin typeface="Garamond" pitchFamily="18" charset="0"/>
              </a:rPr>
              <a:t>	</a:t>
            </a:r>
            <a:r>
              <a:rPr lang="de-DE" dirty="0" smtClean="0">
                <a:latin typeface="Futura Bk BT" pitchFamily="34" charset="0"/>
              </a:rPr>
              <a:t>Lehrplan des</a:t>
            </a:r>
          </a:p>
          <a:p>
            <a:pPr lvl="4" eaLnBrk="1" hangingPunct="1">
              <a:buFontTx/>
              <a:buNone/>
            </a:pPr>
            <a:endParaRPr lang="de-DE" sz="1000" dirty="0" smtClean="0">
              <a:latin typeface="Futura Bk BT" pitchFamily="34" charset="0"/>
            </a:endParaRPr>
          </a:p>
          <a:p>
            <a:pPr lvl="1" algn="ctr" eaLnBrk="1" hangingPunct="1">
              <a:buFontTx/>
              <a:buNone/>
            </a:pPr>
            <a:r>
              <a:rPr lang="de-DE" b="1" dirty="0" smtClean="0">
                <a:latin typeface="Footlight MT Light" pitchFamily="18" charset="0"/>
              </a:rPr>
              <a:t>                     </a:t>
            </a:r>
            <a:r>
              <a:rPr lang="de-DE" b="1" dirty="0" smtClean="0">
                <a:latin typeface="Futura Bk BT" pitchFamily="34" charset="0"/>
              </a:rPr>
              <a:t>Ministeriums Ländlicher Raum</a:t>
            </a:r>
          </a:p>
          <a:p>
            <a:pPr lvl="1" algn="ctr" eaLnBrk="1" hangingPunct="1">
              <a:buFontTx/>
              <a:buNone/>
            </a:pPr>
            <a:r>
              <a:rPr lang="de-DE" b="1" dirty="0" smtClean="0">
                <a:latin typeface="Futura Bk BT" pitchFamily="34" charset="0"/>
              </a:rPr>
              <a:t>                         Baden-Württemberg</a:t>
            </a:r>
          </a:p>
          <a:p>
            <a:pPr lvl="1" algn="ctr" eaLnBrk="1" hangingPunct="1">
              <a:buFontTx/>
              <a:buNone/>
            </a:pPr>
            <a:endParaRPr lang="de-DE" sz="1000" dirty="0" smtClean="0">
              <a:latin typeface="Futura Bk BT" pitchFamily="34" charset="0"/>
            </a:endParaRPr>
          </a:p>
          <a:p>
            <a:pPr lvl="1" algn="ctr"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- 				Fachschule für Landwirtschaft</a:t>
            </a:r>
          </a:p>
          <a:p>
            <a:pPr lvl="1" algn="ctr"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                 </a:t>
            </a:r>
            <a:r>
              <a:rPr lang="de-DE" dirty="0">
                <a:latin typeface="Futura Bk BT" pitchFamily="34" charset="0"/>
              </a:rPr>
              <a:t>	</a:t>
            </a:r>
            <a:r>
              <a:rPr lang="de-DE" dirty="0" smtClean="0">
                <a:latin typeface="Futura Bk BT" pitchFamily="34" charset="0"/>
              </a:rPr>
              <a:t>- </a:t>
            </a:r>
            <a:r>
              <a:rPr lang="de-DE" sz="2400" dirty="0" smtClean="0">
                <a:latin typeface="Futura Bk BT" pitchFamily="34" charset="0"/>
              </a:rPr>
              <a:t>Landwirtschaft im Nebenerwerb</a:t>
            </a:r>
          </a:p>
          <a:p>
            <a:pPr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	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200" b="1" dirty="0">
                <a:latin typeface="Futura Bk BT" pitchFamily="34" charset="0"/>
              </a:rPr>
              <a:t>Grundlage des Fachschulunterrichts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855788" y="7545388"/>
            <a:ext cx="307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Wi</a:t>
            </a: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979613" y="7545388"/>
            <a:ext cx="212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9224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356992"/>
            <a:ext cx="1625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6567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143000"/>
          </a:xfrm>
          <a:noFill/>
        </p:spPr>
        <p:txBody>
          <a:bodyPr lIns="92075" tIns="46038" rIns="92075" bIns="46038"/>
          <a:lstStyle/>
          <a:p>
            <a:r>
              <a:rPr lang="de-DE" sz="3200" b="1" dirty="0">
                <a:latin typeface="Futura Bk BT" pitchFamily="34" charset="0"/>
              </a:rPr>
              <a:t>Wie ist unsere Schule organisiert ?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2800" dirty="0" smtClean="0">
                <a:latin typeface="Futura Bk BT" pitchFamily="34" charset="0"/>
              </a:rPr>
              <a:t>Die Teilnehmer gehen zwei Winter (November bis März) und einen Sommer in die Fachschule:</a:t>
            </a:r>
          </a:p>
          <a:p>
            <a:pPr eaLnBrk="1" hangingPunct="1">
              <a:buFontTx/>
              <a:buNone/>
            </a:pPr>
            <a:r>
              <a:rPr lang="de-DE" dirty="0" smtClean="0">
                <a:latin typeface="Futura Bk BT" pitchFamily="34" charset="0"/>
              </a:rPr>
              <a:t>	- </a:t>
            </a:r>
            <a:r>
              <a:rPr lang="de-DE" sz="2800" dirty="0" smtClean="0">
                <a:latin typeface="Futura Bk BT" pitchFamily="34" charset="0"/>
              </a:rPr>
              <a:t>in den Wintern jeweils</a:t>
            </a:r>
          </a:p>
          <a:p>
            <a:pPr eaLnBrk="1" hangingPunct="1">
              <a:buFontTx/>
              <a:buNone/>
            </a:pPr>
            <a:r>
              <a:rPr lang="de-DE" sz="2800" dirty="0" smtClean="0">
                <a:latin typeface="Futura Bk BT" pitchFamily="34" charset="0"/>
              </a:rPr>
              <a:t>		Montag- und Donnerstagabend</a:t>
            </a:r>
          </a:p>
          <a:p>
            <a:pPr eaLnBrk="1" hangingPunct="1">
              <a:buFontTx/>
              <a:buNone/>
            </a:pPr>
            <a:r>
              <a:rPr lang="de-DE" sz="2800" dirty="0" smtClean="0">
                <a:latin typeface="Futura Bk BT" pitchFamily="34" charset="0"/>
              </a:rPr>
              <a:t>		von 18.</a:t>
            </a:r>
            <a:r>
              <a:rPr lang="de-DE" sz="2800" baseline="30000" dirty="0" smtClean="0">
                <a:latin typeface="Futura Bk BT" pitchFamily="34" charset="0"/>
              </a:rPr>
              <a:t>30</a:t>
            </a:r>
            <a:r>
              <a:rPr lang="de-DE" sz="2800" dirty="0" smtClean="0">
                <a:latin typeface="Futura Bk BT" pitchFamily="34" charset="0"/>
              </a:rPr>
              <a:t> Uhr bis 21.</a:t>
            </a:r>
            <a:r>
              <a:rPr lang="de-DE" sz="2800" baseline="30000" dirty="0">
                <a:latin typeface="Futura Bk BT" pitchFamily="34" charset="0"/>
              </a:rPr>
              <a:t>00</a:t>
            </a:r>
            <a:r>
              <a:rPr lang="de-DE" sz="2800" dirty="0" smtClean="0">
                <a:latin typeface="Futura Bk BT" pitchFamily="34" charset="0"/>
              </a:rPr>
              <a:t> Uhr</a:t>
            </a:r>
          </a:p>
          <a:p>
            <a:pPr eaLnBrk="1" hangingPunct="1">
              <a:buFontTx/>
              <a:buNone/>
            </a:pPr>
            <a:r>
              <a:rPr lang="de-DE" sz="2800" dirty="0" smtClean="0">
                <a:latin typeface="Futura Bk BT" pitchFamily="34" charset="0"/>
              </a:rPr>
              <a:t>		und jeden 2. Samstag </a:t>
            </a:r>
          </a:p>
          <a:p>
            <a:pPr eaLnBrk="1" hangingPunct="1">
              <a:buFontTx/>
              <a:buNone/>
            </a:pPr>
            <a:r>
              <a:rPr lang="de-DE" sz="2800" dirty="0" smtClean="0">
                <a:latin typeface="Futura Bk BT" pitchFamily="34" charset="0"/>
              </a:rPr>
              <a:t>		von 8.</a:t>
            </a:r>
            <a:r>
              <a:rPr lang="de-DE" sz="2800" baseline="30000" dirty="0">
                <a:latin typeface="Futura Bk BT" pitchFamily="34" charset="0"/>
              </a:rPr>
              <a:t>00</a:t>
            </a:r>
            <a:r>
              <a:rPr lang="de-DE" sz="2800" dirty="0" smtClean="0">
                <a:latin typeface="Futura Bk BT" pitchFamily="34" charset="0"/>
              </a:rPr>
              <a:t> Uhr bis 12.</a:t>
            </a:r>
            <a:r>
              <a:rPr lang="de-DE" sz="2800" baseline="30000" dirty="0">
                <a:latin typeface="Futura Bk BT" pitchFamily="34" charset="0"/>
              </a:rPr>
              <a:t>00</a:t>
            </a:r>
            <a:r>
              <a:rPr lang="de-DE" sz="2800" dirty="0" smtClean="0">
                <a:latin typeface="Futura Bk BT" pitchFamily="34" charset="0"/>
              </a:rPr>
              <a:t> Uhr</a:t>
            </a:r>
          </a:p>
        </p:txBody>
      </p:sp>
    </p:spTree>
  </p:cSld>
  <p:clrMapOvr>
    <a:masterClrMapping/>
  </p:clrMapOvr>
  <p:transition spd="slow" advTm="15483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3200" b="1" dirty="0">
                <a:latin typeface="Futura Bk BT" pitchFamily="34" charset="0"/>
              </a:rPr>
              <a:t>Organisation im Sommer: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632204" cy="4495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de-DE" sz="2800" dirty="0" smtClean="0">
                <a:latin typeface="Futura Bk BT" pitchFamily="34" charset="0"/>
              </a:rPr>
              <a:t>Landtechniklehrgang an der DEULA in Kirchheim (eine Woche) </a:t>
            </a:r>
          </a:p>
          <a:p>
            <a:pPr eaLnBrk="1" hangingPunct="1"/>
            <a:endParaRPr lang="de-DE" sz="2800" dirty="0">
              <a:latin typeface="Futura Bk BT" pitchFamily="34" charset="0"/>
            </a:endParaRPr>
          </a:p>
          <a:p>
            <a:pPr eaLnBrk="1" hangingPunct="1"/>
            <a:r>
              <a:rPr lang="de-DE" sz="2800" dirty="0" smtClean="0">
                <a:latin typeface="Futura Bk BT" pitchFamily="34" charset="0"/>
              </a:rPr>
              <a:t>ca. </a:t>
            </a:r>
            <a:r>
              <a:rPr lang="de-DE" sz="2800" smtClean="0">
                <a:latin typeface="Futura Bk BT" pitchFamily="34" charset="0"/>
              </a:rPr>
              <a:t>10 </a:t>
            </a:r>
            <a:r>
              <a:rPr lang="de-DE" sz="2800" dirty="0" smtClean="0">
                <a:latin typeface="Futura Bk BT" pitchFamily="34" charset="0"/>
              </a:rPr>
              <a:t>Praxistage auf landwirtschaftlichen Betrieben:</a:t>
            </a:r>
          </a:p>
          <a:p>
            <a:pPr eaLnBrk="1" hangingPunct="1"/>
            <a:r>
              <a:rPr lang="de-DE" sz="2800" dirty="0">
                <a:latin typeface="Futura Bk BT" pitchFamily="34" charset="0"/>
              </a:rPr>
              <a:t>	</a:t>
            </a:r>
            <a:r>
              <a:rPr lang="de-DE" sz="2800" dirty="0" smtClean="0">
                <a:latin typeface="Futura Bk BT" pitchFamily="34" charset="0"/>
              </a:rPr>
              <a:t>- </a:t>
            </a:r>
            <a:r>
              <a:rPr lang="de-DE" sz="2800" dirty="0" err="1" smtClean="0">
                <a:latin typeface="Futura Bk BT" pitchFamily="34" charset="0"/>
              </a:rPr>
              <a:t>Bodentag</a:t>
            </a:r>
            <a:r>
              <a:rPr lang="de-DE" sz="2800" dirty="0" smtClean="0">
                <a:latin typeface="Futura Bk BT" pitchFamily="34" charset="0"/>
              </a:rPr>
              <a:t>		- Milchviehtag</a:t>
            </a:r>
          </a:p>
          <a:p>
            <a:pPr eaLnBrk="1" hangingPunct="1"/>
            <a:r>
              <a:rPr lang="de-DE" sz="2800" dirty="0">
                <a:latin typeface="Futura Bk BT" pitchFamily="34" charset="0"/>
              </a:rPr>
              <a:t>	</a:t>
            </a:r>
            <a:r>
              <a:rPr lang="de-DE" sz="2800" dirty="0" smtClean="0">
                <a:latin typeface="Futura Bk BT" pitchFamily="34" charset="0"/>
              </a:rPr>
              <a:t>- Unkrauttag	- Mutterkuhtag</a:t>
            </a:r>
          </a:p>
          <a:p>
            <a:pPr eaLnBrk="1" hangingPunct="1"/>
            <a:r>
              <a:rPr lang="de-DE" sz="2800" dirty="0">
                <a:latin typeface="Futura Bk BT" pitchFamily="34" charset="0"/>
              </a:rPr>
              <a:t>	</a:t>
            </a:r>
            <a:r>
              <a:rPr lang="de-DE" sz="2800" dirty="0" smtClean="0">
                <a:latin typeface="Futura Bk BT" pitchFamily="34" charset="0"/>
              </a:rPr>
              <a:t>- Grünlandtag	- u.a.</a:t>
            </a:r>
          </a:p>
          <a:p>
            <a:pPr eaLnBrk="1" hangingPunct="1"/>
            <a:r>
              <a:rPr lang="de-DE" sz="2800" dirty="0">
                <a:latin typeface="Futura Bk BT" pitchFamily="34" charset="0"/>
              </a:rPr>
              <a:t>	</a:t>
            </a:r>
            <a:endParaRPr lang="de-DE" sz="2800" dirty="0" smtClean="0">
              <a:latin typeface="Futura Bk BT" pitchFamily="34" charset="0"/>
            </a:endParaRPr>
          </a:p>
        </p:txBody>
      </p:sp>
    </p:spTree>
  </p:cSld>
  <p:clrMapOvr>
    <a:masterClrMapping/>
  </p:clrMapOvr>
  <p:transition spd="slow" advTm="15867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Futura Boo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Futura Book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Bildschirmpräsentation (4:3)</PresentationFormat>
  <Paragraphs>187</Paragraphs>
  <Slides>28</Slides>
  <Notes>23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Standarddesign</vt:lpstr>
      <vt:lpstr>Arbeitsblatt</vt:lpstr>
      <vt:lpstr>PowerPoint-Präsentation</vt:lpstr>
      <vt:lpstr>PowerPoint-Präsentation</vt:lpstr>
      <vt:lpstr>Warum gibt es im Landkreis Calw eine Fachschule  für (Nebenerwerbs)Landwirtschaft ?</vt:lpstr>
      <vt:lpstr>Der laufende Strukturwandel in der Landwirtschaft</vt:lpstr>
      <vt:lpstr>Der laufende Strukturwandel in der Landwirtschaft des Kreises:</vt:lpstr>
      <vt:lpstr>Die Ziele unserer Fachschule sind:</vt:lpstr>
      <vt:lpstr>Grundlage des Fachschulunterrichts</vt:lpstr>
      <vt:lpstr>Wie ist unsere Schule organisiert ?</vt:lpstr>
      <vt:lpstr>Organisation im Sommer:</vt:lpstr>
      <vt:lpstr>Unterrichtsinhalte:</vt:lpstr>
      <vt:lpstr>Unterrichtsinhalte:</vt:lpstr>
      <vt:lpstr>Unterrichtsinhalte:</vt:lpstr>
      <vt:lpstr>Unterrichtsinhalte:</vt:lpstr>
      <vt:lpstr>Öko Landbau</vt:lpstr>
      <vt:lpstr>Unterrichtserteilung durch:</vt:lpstr>
      <vt:lpstr>Unterrichtsbeispiele im Sommer:</vt:lpstr>
      <vt:lpstr>Unterrichtsbeispiele im Sommer</vt:lpstr>
      <vt:lpstr>Leistungsnachweise während der Schulzeit</vt:lpstr>
      <vt:lpstr>Abschlussprüfungen</vt:lpstr>
      <vt:lpstr>Abschluss:</vt:lpstr>
      <vt:lpstr>Möglichkeit der Zulassung zur regulären Berufsabschlussprüfung “Landwirt”</vt:lpstr>
      <vt:lpstr>PowerPoint-Präsentation</vt:lpstr>
      <vt:lpstr>Fachschulverlauf 2019 - 2021</vt:lpstr>
      <vt:lpstr>Kosten</vt:lpstr>
      <vt:lpstr>Bauernschulwochenende</vt:lpstr>
      <vt:lpstr>PowerPoint-Präsentation</vt:lpstr>
      <vt:lpstr>Verlauf für Teilnehmer, die 2021 die Berufs-abschlussprüfung ablegen wollen</vt:lpstr>
      <vt:lpstr>Schluss - Info</vt:lpstr>
    </vt:vector>
  </TitlesOfParts>
  <Company>LRA Calw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14340</dc:creator>
  <cp:lastModifiedBy>2401 Städtler, Susanne</cp:lastModifiedBy>
  <cp:revision>129</cp:revision>
  <cp:lastPrinted>2017-04-20T13:36:38Z</cp:lastPrinted>
  <dcterms:created xsi:type="dcterms:W3CDTF">2007-06-06T13:52:03Z</dcterms:created>
  <dcterms:modified xsi:type="dcterms:W3CDTF">2019-04-16T07:37:22Z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355722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_NewReviewCycle">
    <vt:lpwstr/>
  </property>
</Properties>
</file>